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s/slide19.xml" ContentType="application/vnd.openxmlformats-officedocument.presentationml.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slides/slide20.xml" ContentType="application/vnd.openxmlformats-officedocument.presentationml.slid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84" r:id="rId1"/>
  </p:sldMasterIdLst>
  <p:sldIdLst>
    <p:sldId id="256" r:id="rId2"/>
    <p:sldId id="257" r:id="rId3"/>
    <p:sldId id="265" r:id="rId4"/>
    <p:sldId id="270" r:id="rId5"/>
    <p:sldId id="258" r:id="rId6"/>
    <p:sldId id="259" r:id="rId7"/>
    <p:sldId id="260" r:id="rId8"/>
    <p:sldId id="278" r:id="rId9"/>
    <p:sldId id="271" r:id="rId10"/>
    <p:sldId id="261" r:id="rId11"/>
    <p:sldId id="277" r:id="rId12"/>
    <p:sldId id="269" r:id="rId13"/>
    <p:sldId id="262" r:id="rId14"/>
    <p:sldId id="264" r:id="rId15"/>
    <p:sldId id="263" r:id="rId16"/>
    <p:sldId id="267" r:id="rId17"/>
    <p:sldId id="268"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94660"/>
  </p:normalViewPr>
  <p:slideViewPr>
    <p:cSldViewPr snapToGrid="0" snapToObjects="1">
      <p:cViewPr varScale="1">
        <p:scale>
          <a:sx n="82" d="100"/>
          <a:sy n="82" d="100"/>
        </p:scale>
        <p:origin x="-9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01E92693-4AEC-4E4C-8790-4932CC6C7FA3}" type="datetimeFigureOut">
              <a:rPr lang="en-US" smtClean="0"/>
              <a:t>3/17/14</a:t>
            </a:fld>
            <a:endParaRPr lang="en-US"/>
          </a:p>
        </p:txBody>
      </p:sp>
      <p:sp>
        <p:nvSpPr>
          <p:cNvPr id="16" name="Slide Number Placeholder 15"/>
          <p:cNvSpPr>
            <a:spLocks noGrp="1"/>
          </p:cNvSpPr>
          <p:nvPr>
            <p:ph type="sldNum" sz="quarter" idx="11"/>
          </p:nvPr>
        </p:nvSpPr>
        <p:spPr/>
        <p:txBody>
          <a:bodyPr/>
          <a:lstStyle/>
          <a:p>
            <a:fld id="{B31E0973-EF91-164D-8FA7-56D95BB78B75}"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E92693-4AEC-4E4C-8790-4932CC6C7FA3}" type="datetimeFigureOut">
              <a:rPr lang="en-US" smtClean="0"/>
              <a:t>3/17/14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E0973-EF91-164D-8FA7-56D95BB78B7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1E92693-4AEC-4E4C-8790-4932CC6C7FA3}" type="datetimeFigureOut">
              <a:rPr lang="en-US" smtClean="0"/>
              <a:t>3/17/14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E0973-EF91-164D-8FA7-56D95BB78B7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01E92693-4AEC-4E4C-8790-4932CC6C7FA3}" type="datetimeFigureOut">
              <a:rPr lang="en-US" smtClean="0"/>
              <a:t>3/17/14</a:t>
            </a:fld>
            <a:endParaRPr lang="en-US"/>
          </a:p>
        </p:txBody>
      </p:sp>
      <p:sp>
        <p:nvSpPr>
          <p:cNvPr id="15" name="Slide Number Placeholder 14"/>
          <p:cNvSpPr>
            <a:spLocks noGrp="1"/>
          </p:cNvSpPr>
          <p:nvPr>
            <p:ph type="sldNum" sz="quarter" idx="15"/>
          </p:nvPr>
        </p:nvSpPr>
        <p:spPr/>
        <p:txBody>
          <a:bodyPr/>
          <a:lstStyle>
            <a:lvl1pPr algn="ctr">
              <a:defRPr/>
            </a:lvl1pPr>
          </a:lstStyle>
          <a:p>
            <a:fld id="{B31E0973-EF91-164D-8FA7-56D95BB78B75}"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1E92693-4AEC-4E4C-8790-4932CC6C7FA3}" type="datetimeFigureOut">
              <a:rPr lang="en-US" smtClean="0"/>
              <a:t>3/17/14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1E0973-EF91-164D-8FA7-56D95BB78B75}"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1E92693-4AEC-4E4C-8790-4932CC6C7FA3}" type="datetimeFigureOut">
              <a:rPr lang="en-US" smtClean="0"/>
              <a:t>3/17/14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1E0973-EF91-164D-8FA7-56D95BB78B7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31E0973-EF91-164D-8FA7-56D95BB78B75}"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01E92693-4AEC-4E4C-8790-4932CC6C7FA3}" type="datetimeFigureOut">
              <a:rPr lang="en-US" smtClean="0"/>
              <a:t>3/17/14</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1E92693-4AEC-4E4C-8790-4932CC6C7FA3}" type="datetimeFigureOut">
              <a:rPr lang="en-US" smtClean="0"/>
              <a:t>3/17/14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1E0973-EF91-164D-8FA7-56D95BB78B75}"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E92693-4AEC-4E4C-8790-4932CC6C7FA3}" type="datetimeFigureOut">
              <a:rPr lang="en-US" smtClean="0"/>
              <a:t>3/17/14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1E0973-EF91-164D-8FA7-56D95BB78B7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01E92693-4AEC-4E4C-8790-4932CC6C7FA3}" type="datetimeFigureOut">
              <a:rPr lang="en-US" smtClean="0"/>
              <a:t>3/17/14</a:t>
            </a:fld>
            <a:endParaRPr lang="en-US"/>
          </a:p>
        </p:txBody>
      </p:sp>
      <p:sp>
        <p:nvSpPr>
          <p:cNvPr id="9" name="Slide Number Placeholder 8"/>
          <p:cNvSpPr>
            <a:spLocks noGrp="1"/>
          </p:cNvSpPr>
          <p:nvPr>
            <p:ph type="sldNum" sz="quarter" idx="15"/>
          </p:nvPr>
        </p:nvSpPr>
        <p:spPr/>
        <p:txBody>
          <a:bodyPr/>
          <a:lstStyle/>
          <a:p>
            <a:fld id="{B31E0973-EF91-164D-8FA7-56D95BB78B75}"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01E92693-4AEC-4E4C-8790-4932CC6C7FA3}" type="datetimeFigureOut">
              <a:rPr lang="en-US" smtClean="0"/>
              <a:t>3/17/14</a:t>
            </a:fld>
            <a:endParaRPr lang="en-US"/>
          </a:p>
        </p:txBody>
      </p:sp>
      <p:sp>
        <p:nvSpPr>
          <p:cNvPr id="9" name="Slide Number Placeholder 8"/>
          <p:cNvSpPr>
            <a:spLocks noGrp="1"/>
          </p:cNvSpPr>
          <p:nvPr>
            <p:ph type="sldNum" sz="quarter" idx="11"/>
          </p:nvPr>
        </p:nvSpPr>
        <p:spPr/>
        <p:txBody>
          <a:bodyPr/>
          <a:lstStyle/>
          <a:p>
            <a:fld id="{B31E0973-EF91-164D-8FA7-56D95BB78B7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01E92693-4AEC-4E4C-8790-4932CC6C7FA3}" type="datetimeFigureOut">
              <a:rPr lang="en-US" smtClean="0"/>
              <a:t>3/17/14</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31E0973-EF91-164D-8FA7-56D95BB78B75}"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 Id="rId3" Type="http://schemas.openxmlformats.org/officeDocument/2006/relationships/hyperlink" Target="http://archive.org/stream/villagelabournew00hammuoft/villagelabournew00hammuoft_djvu.txt"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 Id="rId3" Type="http://schemas.openxmlformats.org/officeDocument/2006/relationships/hyperlink" Target="http://www.youtube.com/watch?v=l0nM5DU4ADI"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jstor.org/discover/10.2307/3678075?uid=3739560&amp;uid=2129&amp;uid=2&amp;uid=70&amp;uid=4&amp;uid=3739256&amp;sid=21103804864353"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 Id="rId3" Type="http://schemas.openxmlformats.org/officeDocument/2006/relationships/hyperlink" Target="http://www.english.upenn.edu/~mgamer/Etexts/goldsmith"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 Id="rId3" Type="http://schemas.openxmlformats.org/officeDocument/2006/relationships/hyperlink" Target="http://www.thelandmagazine.org.uk/articles/short-history-enclosure-britai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hyperlink" Target="http://assets.cambridge.org/97805218/27713/excerpt/9780521827713_excerpt.pdf"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ocserv2.socsci.mcmaster.ca/econ/ugcm/3ll3/bradley/Enclosure.pdf" TargetMode="External"/><Relationship Id="rId3" Type="http://schemas.openxmlformats.org/officeDocument/2006/relationships/hyperlink" Target="http://assets.cambridge.org/97805218/27713/excerpt/9780521827713_excerpt.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gif"/><Relationship Id="rId3" Type="http://schemas.openxmlformats.org/officeDocument/2006/relationships/hyperlink" Target="http://www.youtube.com/watch?v=YhZ7UruxRBs"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800px-Peter_Paul_Rubens_060Crop.jpg"/>
          <p:cNvPicPr>
            <a:picLocks noChangeAspect="1"/>
          </p:cNvPicPr>
          <p:nvPr/>
        </p:nvPicPr>
        <p:blipFill>
          <a:blip r:embed="rId2">
            <a:alphaModFix amt="65000"/>
          </a:blip>
          <a:stretch>
            <a:fillRect/>
          </a:stretch>
        </p:blipFill>
        <p:spPr>
          <a:xfrm>
            <a:off x="2787923" y="534541"/>
            <a:ext cx="3713761" cy="6001131"/>
          </a:xfrm>
          <a:prstGeom prst="rect">
            <a:avLst/>
          </a:prstGeom>
        </p:spPr>
      </p:pic>
      <p:sp>
        <p:nvSpPr>
          <p:cNvPr id="3" name="Subtitle 2"/>
          <p:cNvSpPr>
            <a:spLocks noGrp="1"/>
          </p:cNvSpPr>
          <p:nvPr>
            <p:ph type="subTitle" idx="1"/>
          </p:nvPr>
        </p:nvSpPr>
        <p:spPr/>
        <p:txBody>
          <a:bodyPr/>
          <a:lstStyle/>
          <a:p>
            <a:r>
              <a:rPr lang="en-US" dirty="0" smtClean="0"/>
              <a:t>Taha Sutarwala</a:t>
            </a:r>
          </a:p>
          <a:p>
            <a:r>
              <a:rPr lang="en-US" dirty="0" smtClean="0"/>
              <a:t>Period 3</a:t>
            </a:r>
          </a:p>
          <a:p>
            <a:r>
              <a:rPr lang="en-US" dirty="0" smtClean="0"/>
              <a:t>AP European History</a:t>
            </a:r>
          </a:p>
          <a:p>
            <a:endParaRPr lang="en-US" dirty="0"/>
          </a:p>
        </p:txBody>
      </p:sp>
      <p:sp>
        <p:nvSpPr>
          <p:cNvPr id="2" name="Title 1"/>
          <p:cNvSpPr>
            <a:spLocks noGrp="1"/>
          </p:cNvSpPr>
          <p:nvPr>
            <p:ph type="ctrTitle"/>
          </p:nvPr>
        </p:nvSpPr>
        <p:spPr/>
        <p:txBody>
          <a:bodyPr/>
          <a:lstStyle/>
          <a:p>
            <a:r>
              <a:rPr lang="en-US" dirty="0" smtClean="0"/>
              <a:t>Enclosure Acts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US" dirty="0" smtClean="0">
                <a:solidFill>
                  <a:srgbClr val="FFFFFF"/>
                </a:solidFill>
              </a:rPr>
              <a:t>Farmers </a:t>
            </a:r>
            <a:r>
              <a:rPr lang="en-US" dirty="0">
                <a:solidFill>
                  <a:srgbClr val="FFFFFF"/>
                </a:solidFill>
              </a:rPr>
              <a:t>lost their farms of jobs and migrated to cities to find work</a:t>
            </a:r>
            <a:r>
              <a:rPr lang="en-US" dirty="0" smtClean="0">
                <a:solidFill>
                  <a:srgbClr val="FFFFFF"/>
                </a:solidFill>
              </a:rPr>
              <a:t>.</a:t>
            </a:r>
          </a:p>
          <a:p>
            <a:r>
              <a:rPr lang="en-US" dirty="0" smtClean="0">
                <a:solidFill>
                  <a:srgbClr val="FFFFFF"/>
                </a:solidFill>
              </a:rPr>
              <a:t>Enclosures </a:t>
            </a:r>
            <a:r>
              <a:rPr lang="en-US" dirty="0">
                <a:solidFill>
                  <a:srgbClr val="FFFFFF"/>
                </a:solidFill>
              </a:rPr>
              <a:t>caused poverty, homelessness, and rural depopulation, and resulted in revolts in 1549 and 1607.</a:t>
            </a:r>
            <a:r>
              <a:rPr lang="en-US" dirty="0" smtClean="0">
                <a:solidFill>
                  <a:srgbClr val="FFFFFF"/>
                </a:solidFill>
              </a:rPr>
              <a:t> </a:t>
            </a:r>
          </a:p>
          <a:p>
            <a:r>
              <a:rPr lang="en-US" dirty="0">
                <a:solidFill>
                  <a:srgbClr val="FFFFFF"/>
                </a:solidFill>
              </a:rPr>
              <a:t>The image of a happy, prosperous village was an idealized vision of England itself, in which “the people” were industrious, independent farmers with ties to specific plots of land going back through generations.</a:t>
            </a:r>
            <a:r>
              <a:rPr lang="en-US" dirty="0" smtClean="0">
                <a:solidFill>
                  <a:srgbClr val="FFFFFF"/>
                </a:solidFill>
              </a:rPr>
              <a:t> </a:t>
            </a:r>
          </a:p>
          <a:p>
            <a:r>
              <a:rPr lang="en-US" dirty="0" smtClean="0">
                <a:solidFill>
                  <a:srgbClr val="FFFFFF"/>
                </a:solidFill>
              </a:rPr>
              <a:t>With </a:t>
            </a:r>
            <a:r>
              <a:rPr lang="en-US" dirty="0">
                <a:solidFill>
                  <a:srgbClr val="FFFFFF"/>
                </a:solidFill>
              </a:rPr>
              <a:t>the rise of large-scale agriculture and the removal of small farmers from land that had historically been theirs to use, this image became increasingly difficult to sustain</a:t>
            </a:r>
            <a:r>
              <a:rPr lang="en-US" dirty="0" smtClean="0">
                <a:solidFill>
                  <a:srgbClr val="FFFFFF"/>
                </a:solidFill>
              </a:rPr>
              <a:t>.</a:t>
            </a:r>
          </a:p>
          <a:p>
            <a:r>
              <a:rPr lang="en-US" dirty="0" smtClean="0">
                <a:solidFill>
                  <a:srgbClr val="FFFFFF"/>
                </a:solidFill>
              </a:rPr>
              <a:t>While commons were often consolidated into larger agricultural units, some of the land was annexed to estates for show, creating broad vistas and carefully designed wild areas.</a:t>
            </a:r>
          </a:p>
          <a:p>
            <a:pPr lvl="1"/>
            <a:r>
              <a:rPr lang="en-US" dirty="0" smtClean="0">
                <a:solidFill>
                  <a:srgbClr val="FFFFFF"/>
                </a:solidFill>
              </a:rPr>
              <a:t>turned farmland into landscape, eliminating its use value and redefining it as an aesthetic resource that signified the wealth and taste of landowners.</a:t>
            </a:r>
          </a:p>
          <a:p>
            <a:r>
              <a:rPr lang="en-US" dirty="0">
                <a:solidFill>
                  <a:srgbClr val="FFFFFF"/>
                </a:solidFill>
              </a:rPr>
              <a:t>No longer the foundation for an agrarian England, land became the exclusive cultural capital of the elite.</a:t>
            </a:r>
            <a:endParaRPr lang="en-US" dirty="0" smtClean="0">
              <a:solidFill>
                <a:srgbClr val="FFFFFF"/>
              </a:solidFill>
            </a:endParaRPr>
          </a:p>
        </p:txBody>
      </p:sp>
      <p:sp>
        <p:nvSpPr>
          <p:cNvPr id="2" name="Title 1"/>
          <p:cNvSpPr>
            <a:spLocks noGrp="1"/>
          </p:cNvSpPr>
          <p:nvPr>
            <p:ph type="title"/>
          </p:nvPr>
        </p:nvSpPr>
        <p:spPr/>
        <p:txBody>
          <a:bodyPr/>
          <a:lstStyle/>
          <a:p>
            <a:r>
              <a:rPr lang="en-US" dirty="0" smtClean="0"/>
              <a:t>Social Effects of Enclosures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digscene.gif"/>
          <p:cNvPicPr>
            <a:picLocks noGrp="1" noChangeAspect="1"/>
          </p:cNvPicPr>
          <p:nvPr>
            <p:ph idx="1"/>
          </p:nvPr>
        </p:nvPicPr>
        <p:blipFill>
          <a:blip r:embed="rId2"/>
          <a:srcRect l="-35500" r="-35500"/>
          <a:stretch>
            <a:fillRect/>
          </a:stretch>
        </p:blipFill>
        <p:spPr>
          <a:xfrm>
            <a:off x="-968067" y="353650"/>
            <a:ext cx="10972799" cy="6096000"/>
          </a:xfrm>
        </p:spPr>
      </p:pic>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images-1.jpeg"/>
          <p:cNvPicPr>
            <a:picLocks noChangeAspect="1"/>
          </p:cNvPicPr>
          <p:nvPr/>
        </p:nvPicPr>
        <p:blipFill>
          <a:blip r:embed="rId2">
            <a:alphaModFix amt="82000"/>
          </a:blip>
          <a:stretch>
            <a:fillRect/>
          </a:stretch>
        </p:blipFill>
        <p:spPr>
          <a:xfrm>
            <a:off x="4532492" y="152400"/>
            <a:ext cx="4611508" cy="3627234"/>
          </a:xfrm>
          <a:prstGeom prst="rect">
            <a:avLst/>
          </a:prstGeom>
        </p:spPr>
      </p:pic>
      <p:sp>
        <p:nvSpPr>
          <p:cNvPr id="3" name="Content Placeholder 2"/>
          <p:cNvSpPr>
            <a:spLocks noGrp="1"/>
          </p:cNvSpPr>
          <p:nvPr>
            <p:ph idx="1"/>
          </p:nvPr>
        </p:nvSpPr>
        <p:spPr/>
        <p:txBody>
          <a:bodyPr>
            <a:normAutofit fontScale="92500" lnSpcReduction="10000"/>
          </a:bodyPr>
          <a:lstStyle/>
          <a:p>
            <a:r>
              <a:rPr lang="en-US" sz="2000" dirty="0" smtClean="0"/>
              <a:t>Historians J.L. and Barbara Hammond in </a:t>
            </a:r>
            <a:r>
              <a:rPr lang="en-US" sz="2000" i="1" dirty="0" smtClean="0"/>
              <a:t>The Village </a:t>
            </a:r>
            <a:r>
              <a:rPr lang="en-US" sz="2000" i="1" dirty="0" err="1" smtClean="0"/>
              <a:t>Labourer</a:t>
            </a:r>
            <a:r>
              <a:rPr lang="en-US" sz="2000" i="1" dirty="0" smtClean="0"/>
              <a:t> 1760–1832 </a:t>
            </a:r>
            <a:r>
              <a:rPr lang="en-US" sz="2000" dirty="0" smtClean="0"/>
              <a:t>(1911) describe the workers who were driven into factories by the Enclosure Acts:</a:t>
            </a:r>
          </a:p>
          <a:p>
            <a:pPr lvl="1"/>
            <a:r>
              <a:rPr lang="en-US" sz="2000" dirty="0" smtClean="0">
                <a:solidFill>
                  <a:srgbClr val="FFFFFF"/>
                </a:solidFill>
              </a:rPr>
              <a:t>“The enclosures created a new organization of classes. The peasant with rights and a status, with a share in the fortunes and government of his village, standing in rags, but standing on his feet, makes way for the </a:t>
            </a:r>
            <a:r>
              <a:rPr lang="en-US" sz="2000" dirty="0" err="1" smtClean="0">
                <a:solidFill>
                  <a:srgbClr val="FFFFFF"/>
                </a:solidFill>
              </a:rPr>
              <a:t>labourer</a:t>
            </a:r>
            <a:r>
              <a:rPr lang="en-US" sz="2000" dirty="0" smtClean="0">
                <a:solidFill>
                  <a:srgbClr val="FFFFFF"/>
                </a:solidFill>
              </a:rPr>
              <a:t> with no corporate rights to defend, no corporate power to invoke, no property to cherish, no ambition to pursue, bent beneath the fear of his masters, and the weight of a future without hope. No class in the world has so beaten and crouching a history.”</a:t>
            </a:r>
          </a:p>
          <a:p>
            <a:pPr lvl="1"/>
            <a:r>
              <a:rPr lang="en-US" sz="2000" dirty="0" smtClean="0">
                <a:solidFill>
                  <a:srgbClr val="FFFFFF"/>
                </a:solidFill>
                <a:hlinkClick r:id="rId3"/>
              </a:rPr>
              <a:t>http://archive.org/stream/villagelabournew00hammuoft/</a:t>
            </a:r>
            <a:r>
              <a:rPr lang="en-US" sz="2000" dirty="0" smtClean="0">
                <a:solidFill>
                  <a:srgbClr val="FFFFFF"/>
                </a:solidFill>
                <a:hlinkClick r:id="rId3"/>
              </a:rPr>
              <a:t>villagelabournew00hammuoft_djvu.txt</a:t>
            </a:r>
            <a:endParaRPr lang="en-US" sz="2000" dirty="0" smtClean="0">
              <a:solidFill>
                <a:srgbClr val="FFFFFF"/>
              </a:solidFill>
            </a:endParaRPr>
          </a:p>
          <a:p>
            <a:r>
              <a:rPr lang="en-US" sz="2000" dirty="0" smtClean="0"/>
              <a:t>The </a:t>
            </a:r>
            <a:r>
              <a:rPr lang="en-US" sz="2000" dirty="0"/>
              <a:t>enclosures created a veritable army of industrial reserve labor. The displaced and disenfranchised were reduced to working for starvation wages that they supplemented through prostitution, theft, and other stigmatized or illegal means.</a:t>
            </a:r>
            <a:endParaRPr lang="en-US" sz="2000" dirty="0" smtClean="0"/>
          </a:p>
        </p:txBody>
      </p:sp>
      <p:sp>
        <p:nvSpPr>
          <p:cNvPr id="2" name="Title 1"/>
          <p:cNvSpPr>
            <a:spLocks noGrp="1"/>
          </p:cNvSpPr>
          <p:nvPr>
            <p:ph type="title"/>
          </p:nvPr>
        </p:nvSpPr>
        <p:spPr/>
        <p:txBody>
          <a:bodyPr/>
          <a:lstStyle/>
          <a:p>
            <a:r>
              <a:rPr lang="en-US" dirty="0" smtClean="0"/>
              <a:t>Social Effects of Enclosures (cont.)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000" dirty="0"/>
              <a:t>Positive </a:t>
            </a:r>
            <a:r>
              <a:rPr lang="en-US" sz="2000" dirty="0" smtClean="0"/>
              <a:t>Effects</a:t>
            </a:r>
          </a:p>
          <a:p>
            <a:pPr lvl="1">
              <a:buFont typeface="Wingdings" charset="2"/>
              <a:buChar char="Ø"/>
            </a:pPr>
            <a:r>
              <a:rPr lang="en-US" sz="2000" dirty="0" smtClean="0">
                <a:solidFill>
                  <a:schemeClr val="tx1"/>
                </a:solidFill>
              </a:rPr>
              <a:t>Less land wastage—boundaries between strips could now be farmed</a:t>
            </a:r>
          </a:p>
          <a:p>
            <a:pPr lvl="1">
              <a:buFont typeface="Wingdings" charset="2"/>
              <a:buChar char="Ø"/>
            </a:pPr>
            <a:r>
              <a:rPr lang="en-US" sz="2000" dirty="0" smtClean="0">
                <a:solidFill>
                  <a:schemeClr val="tx1"/>
                </a:solidFill>
              </a:rPr>
              <a:t>Land of a good farmer no longer suffered from neglect of neighboring strips</a:t>
            </a:r>
          </a:p>
          <a:p>
            <a:pPr lvl="1">
              <a:buFont typeface="Wingdings" charset="2"/>
              <a:buChar char="Ø"/>
            </a:pPr>
            <a:r>
              <a:rPr lang="en-US" sz="2000" dirty="0" smtClean="0">
                <a:solidFill>
                  <a:schemeClr val="tx1"/>
                </a:solidFill>
              </a:rPr>
              <a:t>Animal diseases were less likely to spread to all village animals. Separate fields for animals made selective breeding possible</a:t>
            </a:r>
            <a:endParaRPr lang="en-US" sz="2000" dirty="0" smtClean="0">
              <a:solidFill>
                <a:schemeClr val="tx1"/>
              </a:solidFill>
            </a:endParaRPr>
          </a:p>
          <a:p>
            <a:pPr marL="342900" lvl="1" indent="-342900">
              <a:buFont typeface="Arial"/>
              <a:buChar char="•"/>
            </a:pPr>
            <a:r>
              <a:rPr lang="en-US" sz="2000" dirty="0" smtClean="0">
                <a:solidFill>
                  <a:schemeClr val="tx1"/>
                </a:solidFill>
              </a:rPr>
              <a:t>Negative Effects</a:t>
            </a:r>
          </a:p>
          <a:p>
            <a:pPr marL="742950" lvl="2" indent="-342900">
              <a:buFont typeface="Wingdings" charset="2"/>
              <a:buChar char="Ø"/>
            </a:pPr>
            <a:r>
              <a:rPr lang="en-US" sz="2000" dirty="0" smtClean="0"/>
              <a:t>Eviction of farmers (known as customary tenants) who failed to prove legal entitlement to land their families had worked for generations</a:t>
            </a:r>
          </a:p>
          <a:p>
            <a:pPr marL="742950" lvl="2" indent="-342900">
              <a:buFont typeface="Wingdings" charset="2"/>
              <a:buChar char="Ø"/>
            </a:pPr>
            <a:r>
              <a:rPr lang="en-US" sz="2000" dirty="0" smtClean="0"/>
              <a:t> Poor farmers, allocated small plots of land, were unable to compete with large landowners. Many lost their land when their businesses failed</a:t>
            </a:r>
            <a:endParaRPr lang="en-US" sz="2000" dirty="0" smtClean="0"/>
          </a:p>
          <a:p>
            <a:pPr lvl="1">
              <a:buNone/>
            </a:pPr>
            <a:endParaRPr lang="en-US" sz="2000" dirty="0" smtClean="0">
              <a:solidFill>
                <a:schemeClr val="tx1"/>
              </a:solidFill>
            </a:endParaRPr>
          </a:p>
        </p:txBody>
      </p:sp>
      <p:sp>
        <p:nvSpPr>
          <p:cNvPr id="2" name="Title 1"/>
          <p:cNvSpPr>
            <a:spLocks noGrp="1"/>
          </p:cNvSpPr>
          <p:nvPr>
            <p:ph type="title"/>
          </p:nvPr>
        </p:nvSpPr>
        <p:spPr/>
        <p:txBody>
          <a:bodyPr>
            <a:normAutofit fontScale="90000"/>
          </a:bodyPr>
          <a:lstStyle/>
          <a:p>
            <a:r>
              <a:rPr lang="en-US" dirty="0"/>
              <a:t>SELECTED IMPACTS OF THE ENCLOSURE ACTS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images.jpeg"/>
          <p:cNvPicPr>
            <a:picLocks noChangeAspect="1"/>
          </p:cNvPicPr>
          <p:nvPr/>
        </p:nvPicPr>
        <p:blipFill>
          <a:blip r:embed="rId2">
            <a:alphaModFix amt="54000"/>
          </a:blip>
          <a:stretch>
            <a:fillRect/>
          </a:stretch>
        </p:blipFill>
        <p:spPr>
          <a:xfrm>
            <a:off x="5162441" y="152400"/>
            <a:ext cx="3743424" cy="2854907"/>
          </a:xfrm>
          <a:prstGeom prst="rect">
            <a:avLst/>
          </a:prstGeom>
        </p:spPr>
      </p:pic>
      <p:sp>
        <p:nvSpPr>
          <p:cNvPr id="3" name="Content Placeholder 2"/>
          <p:cNvSpPr>
            <a:spLocks noGrp="1"/>
          </p:cNvSpPr>
          <p:nvPr>
            <p:ph idx="1"/>
          </p:nvPr>
        </p:nvSpPr>
        <p:spPr/>
        <p:txBody>
          <a:bodyPr>
            <a:normAutofit/>
          </a:bodyPr>
          <a:lstStyle/>
          <a:p>
            <a:r>
              <a:rPr lang="en-US" sz="2000" dirty="0"/>
              <a:t>Due to</a:t>
            </a:r>
            <a:r>
              <a:rPr lang="en-US" sz="2000" dirty="0" smtClean="0"/>
              <a:t> enclosure </a:t>
            </a:r>
            <a:r>
              <a:rPr lang="en-US" sz="2000" dirty="0"/>
              <a:t>acts people living in the countryside found themselves without a way to support their families, they were forced off the farm.</a:t>
            </a:r>
            <a:r>
              <a:rPr lang="en-US" sz="2000" dirty="0" smtClean="0"/>
              <a:t> By the </a:t>
            </a:r>
            <a:r>
              <a:rPr lang="en-US" sz="2000" dirty="0"/>
              <a:t>landed aristocracy </a:t>
            </a:r>
            <a:r>
              <a:rPr lang="en-US" sz="2000" dirty="0" smtClean="0"/>
              <a:t>forced. </a:t>
            </a:r>
            <a:r>
              <a:rPr lang="en-US" sz="2000" dirty="0"/>
              <a:t>(Because, as stated above, they were the ones that actually owned the majority of the land, and the social classes are highly stratified at this time in Great Britain.) New technology and advanced cropping systems replaced many</a:t>
            </a:r>
            <a:r>
              <a:rPr lang="en-US" sz="2000" dirty="0" smtClean="0"/>
              <a:t> laborers. </a:t>
            </a:r>
            <a:r>
              <a:rPr lang="en-US" sz="2000" dirty="0" smtClean="0"/>
              <a:t>Moving to the cities, they found work in factories. The jobless poor would end up as constituting the working class in the Industrial Revolution that would follow shortly. </a:t>
            </a:r>
            <a:endParaRPr lang="en-US" sz="2000" dirty="0" smtClean="0"/>
          </a:p>
          <a:p>
            <a:r>
              <a:rPr lang="en-US" sz="2000" dirty="0" smtClean="0"/>
              <a:t>It </a:t>
            </a:r>
            <a:r>
              <a:rPr lang="en-US" sz="2000" dirty="0"/>
              <a:t>gave individuals more profit to invest in the new industries, and forced previously farming families to move into the cities and work in the factories. In the factories and mines, workers were paid low wages, and that formed the Middle Class</a:t>
            </a:r>
            <a:endParaRPr lang="en-US" sz="2000" dirty="0" smtClean="0"/>
          </a:p>
          <a:p>
            <a:r>
              <a:rPr lang="en-US" sz="2000" dirty="0" smtClean="0">
                <a:hlinkClick r:id="rId3"/>
              </a:rPr>
              <a:t>http://www.youtube.com/watch?v=l0nM5DU4ADI</a:t>
            </a:r>
            <a:endParaRPr lang="en-US" sz="2000" dirty="0" smtClean="0"/>
          </a:p>
          <a:p>
            <a:endParaRPr lang="en-US" sz="2000" dirty="0"/>
          </a:p>
        </p:txBody>
      </p:sp>
      <p:sp>
        <p:nvSpPr>
          <p:cNvPr id="2" name="Title 1"/>
          <p:cNvSpPr>
            <a:spLocks noGrp="1"/>
          </p:cNvSpPr>
          <p:nvPr>
            <p:ph type="title"/>
          </p:nvPr>
        </p:nvSpPr>
        <p:spPr/>
        <p:txBody>
          <a:bodyPr>
            <a:normAutofit fontScale="90000"/>
          </a:bodyPr>
          <a:lstStyle/>
          <a:p>
            <a:r>
              <a:rPr lang="en-US" dirty="0" smtClean="0"/>
              <a:t>Enclosures and the Industrial Revolution</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2000" dirty="0" smtClean="0">
                <a:solidFill>
                  <a:srgbClr val="FFFFFF"/>
                </a:solidFill>
              </a:rPr>
              <a:t>Enclosure by the landed gentry restricted use of what had been "common land" - able to be used by all in the area. This loss of land availability diminished the ability of the small farmers to survive. Left without a way to make a living, farmers and agricultural workers moved to cities to try and find work.</a:t>
            </a:r>
          </a:p>
          <a:p>
            <a:r>
              <a:rPr lang="en-US" sz="2000" dirty="0" smtClean="0">
                <a:solidFill>
                  <a:srgbClr val="FFFFFF"/>
                </a:solidFill>
              </a:rPr>
              <a:t>1700 - With </a:t>
            </a:r>
            <a:r>
              <a:rPr lang="en-US" sz="2000" dirty="0">
                <a:solidFill>
                  <a:srgbClr val="FFFFFF"/>
                </a:solidFill>
              </a:rPr>
              <a:t>the exception of Holland, at least 80 percent of the people of all western European countries drew their livelihoods from agriculture (Eastern higher percent</a:t>
            </a:r>
            <a:r>
              <a:rPr lang="en-US" sz="2000" dirty="0" smtClean="0">
                <a:solidFill>
                  <a:srgbClr val="FFFFFF"/>
                </a:solidFill>
              </a:rPr>
              <a:t>)</a:t>
            </a:r>
          </a:p>
          <a:p>
            <a:r>
              <a:rPr lang="en-US" sz="2000" dirty="0" smtClean="0">
                <a:solidFill>
                  <a:srgbClr val="FFFFFF"/>
                </a:solidFill>
              </a:rPr>
              <a:t>Towns grew very rapidly in size</a:t>
            </a:r>
          </a:p>
          <a:p>
            <a:pPr lvl="1"/>
            <a:r>
              <a:rPr lang="en-GB" sz="2000" dirty="0">
                <a:solidFill>
                  <a:srgbClr val="FFFFFF"/>
                </a:solidFill>
              </a:rPr>
              <a:t>Whilst it is estimated that in 1700 17% of the population resided in urban areas, this figure had risen to 25.5% by 1800 and by the turn of the 20th century had reached 77</a:t>
            </a:r>
            <a:r>
              <a:rPr lang="en-GB" sz="2000" dirty="0" smtClean="0">
                <a:solidFill>
                  <a:srgbClr val="FFFFFF"/>
                </a:solidFill>
              </a:rPr>
              <a:t>%.</a:t>
            </a:r>
          </a:p>
          <a:p>
            <a:pPr lvl="1"/>
            <a:r>
              <a:rPr lang="en-US" sz="2000" dirty="0">
                <a:solidFill>
                  <a:srgbClr val="FFFFFF"/>
                </a:solidFill>
              </a:rPr>
              <a:t>The urbanization of the English population was largely fueled by dispossessed peasants who moved to the city in the hopes of finding new work</a:t>
            </a:r>
          </a:p>
        </p:txBody>
      </p:sp>
      <p:sp>
        <p:nvSpPr>
          <p:cNvPr id="2" name="Title 1"/>
          <p:cNvSpPr>
            <a:spLocks noGrp="1"/>
          </p:cNvSpPr>
          <p:nvPr>
            <p:ph type="title"/>
          </p:nvPr>
        </p:nvSpPr>
        <p:spPr/>
        <p:txBody>
          <a:bodyPr/>
          <a:lstStyle/>
          <a:p>
            <a:r>
              <a:rPr lang="en-US" dirty="0" smtClean="0"/>
              <a:t>Enclosures and Urbanization</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dirty="0" smtClean="0"/>
              <a:t>Riots</a:t>
            </a:r>
          </a:p>
          <a:p>
            <a:pPr lvl="2"/>
            <a:r>
              <a:rPr lang="en-US" dirty="0"/>
              <a:t>In 1607, beginning on May Eve in </a:t>
            </a:r>
            <a:r>
              <a:rPr lang="en-US" dirty="0" err="1"/>
              <a:t>Haselbech</a:t>
            </a:r>
            <a:r>
              <a:rPr lang="en-US" dirty="0"/>
              <a:t>, </a:t>
            </a:r>
            <a:r>
              <a:rPr lang="en-US" dirty="0" err="1"/>
              <a:t>Northamptonshire</a:t>
            </a:r>
            <a:r>
              <a:rPr lang="en-US" dirty="0"/>
              <a:t> and spreading to Warwickshire and Leicestershire throughout May, riots took place as a protest against the enclosure of common land. Now known as </a:t>
            </a:r>
            <a:r>
              <a:rPr lang="en-US" dirty="0" smtClean="0"/>
              <a:t>the Midland Revolt, it was led by John Reynolds, who said he would protect the rioters. </a:t>
            </a:r>
          </a:p>
          <a:p>
            <a:pPr lvl="3"/>
            <a:r>
              <a:rPr lang="en-US" dirty="0" smtClean="0">
                <a:hlinkClick r:id="rId2"/>
              </a:rPr>
              <a:t>http://www.jstor.org/discover/10.2307/3678075?uid=3739560&amp;uid=2129&amp;uid=2&amp;uid=70&amp;uid=4&amp;uid=3739256&amp;sid=</a:t>
            </a:r>
            <a:r>
              <a:rPr lang="en-US" dirty="0" smtClean="0">
                <a:hlinkClick r:id="rId2"/>
              </a:rPr>
              <a:t>21103804864353</a:t>
            </a:r>
            <a:endParaRPr lang="en-US" dirty="0" smtClean="0"/>
          </a:p>
          <a:p>
            <a:pPr lvl="2"/>
            <a:r>
              <a:rPr lang="en-US" dirty="0" smtClean="0"/>
              <a:t>The Newtonian Rebellion occurred on June 8, 1607. Over a thousand gathered at Newton, </a:t>
            </a:r>
            <a:r>
              <a:rPr lang="en-US" dirty="0"/>
              <a:t>pulling down hedges and filling ditches, to protest against the enclosures of Thomas </a:t>
            </a:r>
            <a:r>
              <a:rPr lang="en-US" dirty="0" err="1"/>
              <a:t>Tresham</a:t>
            </a:r>
            <a:r>
              <a:rPr lang="en-US" dirty="0" smtClean="0"/>
              <a:t>. </a:t>
            </a:r>
            <a:r>
              <a:rPr lang="en-US" dirty="0"/>
              <a:t>James I issued a Proclamation and ordered his Deputy Lieutenants in </a:t>
            </a:r>
            <a:r>
              <a:rPr lang="en-US" dirty="0" err="1"/>
              <a:t>Northamptonshire</a:t>
            </a:r>
            <a:r>
              <a:rPr lang="en-US" dirty="0"/>
              <a:t> to put down the riots</a:t>
            </a:r>
            <a:r>
              <a:rPr lang="en-US" dirty="0" smtClean="0"/>
              <a:t>. </a:t>
            </a:r>
            <a:r>
              <a:rPr lang="en-US" dirty="0"/>
              <a:t>The local armed bands and militia refused the call-up, so the landowners were forced to use their own servants to suppress the rioters on 8 June 1607. The Royal Proclamation was read twice. The rioters continued in their actions, although at the second reading some ran away. The gentry and their forces charged. A pitched battle ensued. 40–50 were killed and the ringleaders were hanged and quartered</a:t>
            </a:r>
            <a:r>
              <a:rPr lang="en-US" dirty="0" smtClean="0"/>
              <a:t>.</a:t>
            </a:r>
          </a:p>
          <a:p>
            <a:pPr lvl="2"/>
            <a:r>
              <a:rPr lang="en-US" dirty="0" smtClean="0"/>
              <a:t>King James I then issued a proclamation on June 28, 1607 saying the government would further look into enclosures and the discontent they caused in order to quell these rebellions. </a:t>
            </a:r>
          </a:p>
        </p:txBody>
      </p:sp>
      <p:sp>
        <p:nvSpPr>
          <p:cNvPr id="2" name="Title 1"/>
          <p:cNvSpPr>
            <a:spLocks noGrp="1"/>
          </p:cNvSpPr>
          <p:nvPr>
            <p:ph type="title"/>
          </p:nvPr>
        </p:nvSpPr>
        <p:spPr/>
        <p:txBody>
          <a:bodyPr/>
          <a:lstStyle/>
          <a:p>
            <a:r>
              <a:rPr lang="en-US" dirty="0" smtClean="0"/>
              <a:t>Reactions to Enclosures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harvest-article_image.gif"/>
          <p:cNvPicPr>
            <a:picLocks noChangeAspect="1"/>
          </p:cNvPicPr>
          <p:nvPr/>
        </p:nvPicPr>
        <p:blipFill>
          <a:blip r:embed="rId2">
            <a:alphaModFix amt="57000"/>
          </a:blip>
          <a:stretch>
            <a:fillRect/>
          </a:stretch>
        </p:blipFill>
        <p:spPr>
          <a:xfrm>
            <a:off x="4940300" y="253999"/>
            <a:ext cx="3746500" cy="5842001"/>
          </a:xfrm>
          <a:prstGeom prst="rect">
            <a:avLst/>
          </a:prstGeom>
        </p:spPr>
      </p:pic>
      <p:sp>
        <p:nvSpPr>
          <p:cNvPr id="3" name="Content Placeholder 2"/>
          <p:cNvSpPr>
            <a:spLocks noGrp="1"/>
          </p:cNvSpPr>
          <p:nvPr>
            <p:ph idx="1"/>
          </p:nvPr>
        </p:nvSpPr>
        <p:spPr/>
        <p:txBody>
          <a:bodyPr/>
          <a:lstStyle/>
          <a:p>
            <a:r>
              <a:rPr lang="en-US" sz="2000" dirty="0" smtClean="0"/>
              <a:t>Most of the English detested the enclosure movement and the great rural depopulation it caused. </a:t>
            </a:r>
          </a:p>
          <a:p>
            <a:r>
              <a:rPr lang="en-US" sz="2000" dirty="0" smtClean="0"/>
              <a:t>Oliver Goldsmith in his “The Deserted Village” condemns rural depopulation and writes:</a:t>
            </a:r>
          </a:p>
          <a:p>
            <a:pPr lvl="1"/>
            <a:r>
              <a:rPr lang="en-US" sz="2000" dirty="0" smtClean="0">
                <a:solidFill>
                  <a:srgbClr val="FFFFFF"/>
                </a:solidFill>
              </a:rPr>
              <a:t>“The man of wealth and pride/Takes up a space that many poor supplied;” – the enclosure acts are only benefitting the wealthy not the poorer folk.</a:t>
            </a:r>
          </a:p>
          <a:p>
            <a:pPr lvl="1"/>
            <a:r>
              <a:rPr lang="en-US" sz="2000" dirty="0" smtClean="0">
                <a:hlinkClick r:id="rId3"/>
              </a:rPr>
              <a:t>http://www.english.upenn.edu/~mgamer/Etexts/goldsmith</a:t>
            </a:r>
            <a:endParaRPr lang="en-US" sz="2000" dirty="0" smtClean="0"/>
          </a:p>
          <a:p>
            <a:r>
              <a:rPr lang="en-US" sz="2000" dirty="0" smtClean="0"/>
              <a:t>Thomas More in </a:t>
            </a:r>
            <a:r>
              <a:rPr lang="en-US" sz="2000" i="1" dirty="0" smtClean="0"/>
              <a:t>Utopia </a:t>
            </a:r>
            <a:r>
              <a:rPr lang="en-US" sz="2000" dirty="0" smtClean="0"/>
              <a:t>also condemns enclosures (the most celebrated denunciation of enclosures)</a:t>
            </a:r>
          </a:p>
          <a:p>
            <a:pPr lvl="1"/>
            <a:r>
              <a:rPr lang="en-US" sz="1600" dirty="0" smtClean="0">
                <a:solidFill>
                  <a:srgbClr val="FFFFFF"/>
                </a:solidFill>
              </a:rPr>
              <a:t>“</a:t>
            </a:r>
            <a:r>
              <a:rPr lang="en-US" sz="1600" dirty="0">
                <a:solidFill>
                  <a:srgbClr val="FFFFFF"/>
                </a:solidFill>
              </a:rPr>
              <a:t>Your </a:t>
            </a:r>
            <a:r>
              <a:rPr lang="en-US" sz="1600" dirty="0" err="1" smtClean="0">
                <a:solidFill>
                  <a:srgbClr val="FFFFFF"/>
                </a:solidFill>
              </a:rPr>
              <a:t>shepe</a:t>
            </a:r>
            <a:r>
              <a:rPr lang="en-US" sz="1600" dirty="0" smtClean="0">
                <a:solidFill>
                  <a:srgbClr val="FFFFFF"/>
                </a:solidFill>
              </a:rPr>
              <a:t>…consume</a:t>
            </a:r>
            <a:r>
              <a:rPr lang="en-US" sz="1600" dirty="0">
                <a:solidFill>
                  <a:srgbClr val="FFFFFF"/>
                </a:solidFill>
              </a:rPr>
              <a:t>, </a:t>
            </a:r>
            <a:r>
              <a:rPr lang="en-US" sz="1600" dirty="0" err="1">
                <a:solidFill>
                  <a:srgbClr val="FFFFFF"/>
                </a:solidFill>
              </a:rPr>
              <a:t>destroye</a:t>
            </a:r>
            <a:r>
              <a:rPr lang="en-US" sz="1600" dirty="0">
                <a:solidFill>
                  <a:srgbClr val="FFFFFF"/>
                </a:solidFill>
              </a:rPr>
              <a:t>, and </a:t>
            </a:r>
            <a:r>
              <a:rPr lang="en-US" sz="1600" dirty="0" err="1">
                <a:solidFill>
                  <a:srgbClr val="FFFFFF"/>
                </a:solidFill>
              </a:rPr>
              <a:t>devoure</a:t>
            </a:r>
            <a:r>
              <a:rPr lang="en-US" sz="1600" dirty="0">
                <a:solidFill>
                  <a:srgbClr val="FFFFFF"/>
                </a:solidFill>
              </a:rPr>
              <a:t> whole fields, </a:t>
            </a:r>
            <a:r>
              <a:rPr lang="en-US" sz="1600" dirty="0" err="1">
                <a:solidFill>
                  <a:srgbClr val="FFFFFF"/>
                </a:solidFill>
              </a:rPr>
              <a:t>howses</a:t>
            </a:r>
            <a:r>
              <a:rPr lang="en-US" sz="1600" dirty="0">
                <a:solidFill>
                  <a:srgbClr val="FFFFFF"/>
                </a:solidFill>
              </a:rPr>
              <a:t> and cities . . . Noble man </a:t>
            </a:r>
            <a:r>
              <a:rPr lang="en-US" sz="1600" dirty="0" err="1">
                <a:solidFill>
                  <a:srgbClr val="FFFFFF"/>
                </a:solidFill>
              </a:rPr>
              <a:t>andgentleman</a:t>
            </a:r>
            <a:r>
              <a:rPr lang="en-US" sz="1600" dirty="0">
                <a:solidFill>
                  <a:srgbClr val="FFFFFF"/>
                </a:solidFill>
              </a:rPr>
              <a:t>, yea and </a:t>
            </a:r>
            <a:r>
              <a:rPr lang="en-US" sz="1600" dirty="0" err="1">
                <a:solidFill>
                  <a:srgbClr val="FFFFFF"/>
                </a:solidFill>
              </a:rPr>
              <a:t>certeyn</a:t>
            </a:r>
            <a:r>
              <a:rPr lang="en-US" sz="1600" dirty="0">
                <a:solidFill>
                  <a:srgbClr val="FFFFFF"/>
                </a:solidFill>
              </a:rPr>
              <a:t> </a:t>
            </a:r>
            <a:r>
              <a:rPr lang="en-US" sz="1600" dirty="0" err="1">
                <a:solidFill>
                  <a:srgbClr val="FFFFFF"/>
                </a:solidFill>
              </a:rPr>
              <a:t>Abbottes</a:t>
            </a:r>
            <a:r>
              <a:rPr lang="en-US" sz="1600" dirty="0">
                <a:solidFill>
                  <a:srgbClr val="FFFFFF"/>
                </a:solidFill>
              </a:rPr>
              <a:t> leave no ground for tillage, </a:t>
            </a:r>
            <a:r>
              <a:rPr lang="en-US" sz="1600" dirty="0" err="1">
                <a:solidFill>
                  <a:srgbClr val="FFFFFF"/>
                </a:solidFill>
              </a:rPr>
              <a:t>thei</a:t>
            </a:r>
            <a:r>
              <a:rPr lang="en-US" sz="1600" dirty="0">
                <a:solidFill>
                  <a:srgbClr val="FFFFFF"/>
                </a:solidFill>
              </a:rPr>
              <a:t> </a:t>
            </a:r>
            <a:r>
              <a:rPr lang="en-US" sz="1600" dirty="0" err="1">
                <a:solidFill>
                  <a:srgbClr val="FFFFFF"/>
                </a:solidFill>
              </a:rPr>
              <a:t>inclose</a:t>
            </a:r>
            <a:r>
              <a:rPr lang="en-US" sz="1600" dirty="0">
                <a:solidFill>
                  <a:srgbClr val="FFFFFF"/>
                </a:solidFill>
              </a:rPr>
              <a:t> all into pastures</a:t>
            </a:r>
            <a:r>
              <a:rPr lang="en-US" sz="1600" dirty="0" smtClean="0">
                <a:solidFill>
                  <a:srgbClr val="FFFFFF"/>
                </a:solidFill>
              </a:rPr>
              <a:t>;”</a:t>
            </a:r>
          </a:p>
          <a:p>
            <a:pPr lvl="1"/>
            <a:endParaRPr lang="en-US" sz="1600" dirty="0" smtClean="0"/>
          </a:p>
          <a:p>
            <a:pPr lvl="1"/>
            <a:endParaRPr lang="en-US" dirty="0"/>
          </a:p>
        </p:txBody>
      </p:sp>
      <p:sp>
        <p:nvSpPr>
          <p:cNvPr id="2" name="Title 1"/>
          <p:cNvSpPr>
            <a:spLocks noGrp="1"/>
          </p:cNvSpPr>
          <p:nvPr>
            <p:ph type="title"/>
          </p:nvPr>
        </p:nvSpPr>
        <p:spPr/>
        <p:txBody>
          <a:bodyPr/>
          <a:lstStyle/>
          <a:p>
            <a:r>
              <a:rPr lang="en-US" dirty="0" smtClean="0"/>
              <a:t>Reaction to Enclosures</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500" dirty="0"/>
              <a:t>The enclosure movement was brought to an end when it started to upset the middle classes. By the 1860s, influential city-dwellers noticed that areas for recreation were getting thin on the ground</a:t>
            </a:r>
            <a:r>
              <a:rPr lang="en-US" sz="2500" dirty="0" smtClean="0"/>
              <a:t>.</a:t>
            </a:r>
          </a:p>
          <a:p>
            <a:r>
              <a:rPr lang="en-US" sz="2500" dirty="0" smtClean="0"/>
              <a:t>The </a:t>
            </a:r>
            <a:r>
              <a:rPr lang="en-US" sz="2500" dirty="0"/>
              <a:t>agricultural depression that by 1875 was well established, improvement was no longer a priority, and in the last 25 years of the 19th century only a handful of parliamentary enclosures took place.</a:t>
            </a:r>
          </a:p>
        </p:txBody>
      </p:sp>
      <p:sp>
        <p:nvSpPr>
          <p:cNvPr id="2" name="Title 1"/>
          <p:cNvSpPr>
            <a:spLocks noGrp="1"/>
          </p:cNvSpPr>
          <p:nvPr>
            <p:ph type="title"/>
          </p:nvPr>
        </p:nvSpPr>
        <p:spPr/>
        <p:txBody>
          <a:bodyPr/>
          <a:lstStyle/>
          <a:p>
            <a:r>
              <a:rPr lang="en-US" dirty="0" smtClean="0"/>
              <a:t>The End of Enclosures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flipH="1" flipV="1">
            <a:off x="8686799" y="6126163"/>
            <a:ext cx="45719" cy="45719"/>
          </a:xfrm>
        </p:spPr>
        <p:txBody>
          <a:bodyPr>
            <a:normAutofit fontScale="25000" lnSpcReduction="20000"/>
          </a:bodyPr>
          <a:lstStyle/>
          <a:p>
            <a:pPr>
              <a:buNone/>
            </a:pPr>
            <a:endParaRPr lang="en-US" dirty="0"/>
          </a:p>
        </p:txBody>
      </p:sp>
      <p:sp>
        <p:nvSpPr>
          <p:cNvPr id="2" name="Title 1"/>
          <p:cNvSpPr>
            <a:spLocks noGrp="1"/>
          </p:cNvSpPr>
          <p:nvPr>
            <p:ph type="title"/>
          </p:nvPr>
        </p:nvSpPr>
        <p:spPr>
          <a:xfrm>
            <a:off x="457200" y="274638"/>
            <a:ext cx="8229600" cy="5530528"/>
          </a:xfrm>
        </p:spPr>
        <p:txBody>
          <a:bodyPr/>
          <a:lstStyle/>
          <a:p>
            <a:r>
              <a:rPr lang="en-US" dirty="0" smtClean="0"/>
              <a:t>THE END!</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harvest-article_image.gif"/>
          <p:cNvPicPr>
            <a:picLocks noChangeAspect="1"/>
          </p:cNvPicPr>
          <p:nvPr/>
        </p:nvPicPr>
        <p:blipFill>
          <a:blip r:embed="rId2">
            <a:alphaModFix amt="62000"/>
          </a:blip>
          <a:stretch>
            <a:fillRect/>
          </a:stretch>
        </p:blipFill>
        <p:spPr>
          <a:xfrm>
            <a:off x="5397500" y="501480"/>
            <a:ext cx="3746500" cy="5842000"/>
          </a:xfrm>
          <a:prstGeom prst="rect">
            <a:avLst/>
          </a:prstGeom>
        </p:spPr>
      </p:pic>
      <p:sp>
        <p:nvSpPr>
          <p:cNvPr id="3" name="Content Placeholder 2"/>
          <p:cNvSpPr>
            <a:spLocks noGrp="1"/>
          </p:cNvSpPr>
          <p:nvPr>
            <p:ph idx="1"/>
          </p:nvPr>
        </p:nvSpPr>
        <p:spPr/>
        <p:txBody>
          <a:bodyPr>
            <a:normAutofit fontScale="92500" lnSpcReduction="10000"/>
          </a:bodyPr>
          <a:lstStyle/>
          <a:p>
            <a:r>
              <a:rPr lang="en-US" sz="2000" dirty="0" smtClean="0"/>
              <a:t>Enclosure acts were a series of United Kingdom Parliament Acts, which enclosed open fields and common land in the country, creating legal property rights that was previously considered common.</a:t>
            </a:r>
          </a:p>
          <a:p>
            <a:r>
              <a:rPr lang="en-US" sz="2000" dirty="0" smtClean="0"/>
              <a:t>Between 1604 and 1914, over 5,200 individual enclosure acts were put into place, enclosing 6.8 million acres of land. </a:t>
            </a:r>
          </a:p>
          <a:p>
            <a:r>
              <a:rPr lang="en-US" sz="2000" dirty="0" smtClean="0"/>
              <a:t>The </a:t>
            </a:r>
            <a:r>
              <a:rPr lang="en-US" sz="2000" dirty="0"/>
              <a:t>Enclosure Acts</a:t>
            </a:r>
            <a:r>
              <a:rPr lang="en-US" sz="2000" dirty="0" smtClean="0"/>
              <a:t> stole </a:t>
            </a:r>
            <a:r>
              <a:rPr lang="en-US" sz="2000" dirty="0"/>
              <a:t>the people’s land, impoverished small farmers, and destroyed the agrarian way of life that had sustained families and villages for </a:t>
            </a:r>
            <a:r>
              <a:rPr lang="en-US" sz="2000" dirty="0" smtClean="0"/>
              <a:t>centuries</a:t>
            </a:r>
          </a:p>
          <a:p>
            <a:r>
              <a:rPr lang="en-US" sz="2000" dirty="0"/>
              <a:t>For centuries, English agriculture depended on common land–land that was privately owned but to which others enjoyed the legal right of access (the term “commoner” originally meant someone who had access to common land). Waste land was also accessible to local inhabitants</a:t>
            </a:r>
            <a:r>
              <a:rPr lang="en-US" sz="2000" dirty="0" smtClean="0"/>
              <a:t>.</a:t>
            </a:r>
          </a:p>
          <a:p>
            <a:r>
              <a:rPr lang="en-US" sz="2000" dirty="0" smtClean="0"/>
              <a:t>Small</a:t>
            </a:r>
            <a:r>
              <a:rPr lang="en-US" sz="2000" dirty="0"/>
              <a:t>-scale agriculture could be arduous and unpredictable,</a:t>
            </a:r>
            <a:r>
              <a:rPr lang="en-US" sz="2000" dirty="0" smtClean="0"/>
              <a:t> but life </a:t>
            </a:r>
            <a:r>
              <a:rPr lang="en-US" sz="2000" dirty="0"/>
              <a:t>organized around the commons was relatively democratic, egalitarian, and self-</a:t>
            </a:r>
            <a:r>
              <a:rPr lang="en-US" sz="2000" dirty="0" smtClean="0"/>
              <a:t>sustaining</a:t>
            </a:r>
          </a:p>
          <a:p>
            <a:pPr>
              <a:buNone/>
            </a:pPr>
            <a:endParaRPr lang="en-US" sz="2000" dirty="0"/>
          </a:p>
        </p:txBody>
      </p:sp>
      <p:sp>
        <p:nvSpPr>
          <p:cNvPr id="2" name="Title 1"/>
          <p:cNvSpPr>
            <a:spLocks noGrp="1"/>
          </p:cNvSpPr>
          <p:nvPr>
            <p:ph type="title"/>
          </p:nvPr>
        </p:nvSpPr>
        <p:spPr/>
        <p:txBody>
          <a:bodyPr/>
          <a:lstStyle/>
          <a:p>
            <a:r>
              <a:rPr lang="en-US" dirty="0" smtClean="0"/>
              <a:t>History of Enclosures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1600" dirty="0"/>
              <a:t>Bradley, Harriett. </a:t>
            </a:r>
            <a:r>
              <a:rPr lang="en-US" sz="1600" i="1" dirty="0"/>
              <a:t>The Enclosures in England</a:t>
            </a:r>
            <a:r>
              <a:rPr lang="en-US" sz="1600" i="1" dirty="0" smtClean="0"/>
              <a:t>; an </a:t>
            </a:r>
            <a:r>
              <a:rPr lang="en-US" sz="1600" i="1" dirty="0"/>
              <a:t>Economic Reconstruction. New York:</a:t>
            </a:r>
            <a:r>
              <a:rPr lang="en-US" sz="1600" i="1" dirty="0" smtClean="0"/>
              <a:t> 	</a:t>
            </a:r>
          </a:p>
          <a:p>
            <a:pPr>
              <a:buNone/>
            </a:pPr>
            <a:r>
              <a:rPr lang="en-US" sz="1600" i="1" dirty="0" smtClean="0"/>
              <a:t>	</a:t>
            </a:r>
            <a:r>
              <a:rPr lang="en-US" sz="1600" i="1" dirty="0" smtClean="0"/>
              <a:t>Columbia </a:t>
            </a:r>
            <a:r>
              <a:rPr lang="en-US" sz="1600" i="1" dirty="0"/>
              <a:t>University;, 1918.</a:t>
            </a:r>
            <a:r>
              <a:rPr lang="en-US" sz="1600" i="1" dirty="0" smtClean="0"/>
              <a:t> Print</a:t>
            </a:r>
            <a:r>
              <a:rPr lang="en-US" sz="1600" i="1" dirty="0"/>
              <a:t>.</a:t>
            </a:r>
            <a:r>
              <a:rPr lang="en-US" sz="1600" i="1" dirty="0" smtClean="0"/>
              <a:t> </a:t>
            </a:r>
          </a:p>
          <a:p>
            <a:pPr>
              <a:buNone/>
            </a:pPr>
            <a:endParaRPr lang="en-US" sz="1600" i="1" dirty="0" smtClean="0"/>
          </a:p>
          <a:p>
            <a:pPr>
              <a:buNone/>
            </a:pPr>
            <a:r>
              <a:rPr lang="en-US" sz="1600" dirty="0"/>
              <a:t>"Chapter 19: The Expansion of Europe in the</a:t>
            </a:r>
            <a:r>
              <a:rPr lang="en-US" sz="1600" dirty="0" smtClean="0"/>
              <a:t> Eighteenth </a:t>
            </a:r>
            <a:r>
              <a:rPr lang="en-US" sz="1600" dirty="0"/>
              <a:t>Century." </a:t>
            </a:r>
            <a:r>
              <a:rPr lang="en-US" sz="1600" i="1" dirty="0"/>
              <a:t>AP Study Notes. </a:t>
            </a:r>
            <a:r>
              <a:rPr lang="en-US" sz="1600" i="1" dirty="0" err="1"/>
              <a:t>N.p</a:t>
            </a:r>
            <a:r>
              <a:rPr lang="en-US" sz="1600" i="1" dirty="0"/>
              <a:t>.,</a:t>
            </a:r>
            <a:r>
              <a:rPr lang="en-US" sz="1600" i="1" dirty="0" smtClean="0"/>
              <a:t> </a:t>
            </a:r>
          </a:p>
          <a:p>
            <a:pPr>
              <a:buNone/>
            </a:pPr>
            <a:endParaRPr lang="en-US" sz="1600" i="1" dirty="0" smtClean="0"/>
          </a:p>
          <a:p>
            <a:pPr>
              <a:buNone/>
            </a:pPr>
            <a:r>
              <a:rPr lang="en-US" sz="1600" i="1" dirty="0" smtClean="0"/>
              <a:t>	</a:t>
            </a:r>
            <a:r>
              <a:rPr lang="en-US" sz="1600" i="1" dirty="0" err="1" smtClean="0"/>
              <a:t>n.d</a:t>
            </a:r>
            <a:r>
              <a:rPr lang="en-US" sz="1600" i="1" dirty="0"/>
              <a:t>.</a:t>
            </a:r>
            <a:r>
              <a:rPr lang="en-US" sz="1600" i="1" dirty="0" smtClean="0"/>
              <a:t> Web</a:t>
            </a:r>
            <a:r>
              <a:rPr lang="en-US" sz="1600" i="1" dirty="0"/>
              <a:t>. 19 Mar. 2014.</a:t>
            </a:r>
            <a:r>
              <a:rPr lang="en-US" sz="1600" i="1" dirty="0" smtClean="0"/>
              <a:t> </a:t>
            </a:r>
          </a:p>
          <a:p>
            <a:pPr>
              <a:buNone/>
            </a:pPr>
            <a:endParaRPr lang="en-US" sz="1600" dirty="0" smtClean="0"/>
          </a:p>
          <a:p>
            <a:pPr>
              <a:buNone/>
            </a:pPr>
            <a:r>
              <a:rPr lang="en-US" sz="1600" dirty="0" smtClean="0"/>
              <a:t>"</a:t>
            </a:r>
            <a:r>
              <a:rPr lang="en-US" sz="1600" dirty="0" smtClean="0"/>
              <a:t>Enclosure Movement." </a:t>
            </a:r>
            <a:r>
              <a:rPr lang="en-US" sz="1600" i="1" dirty="0" err="1" smtClean="0"/>
              <a:t>Conservapedia</a:t>
            </a:r>
            <a:r>
              <a:rPr lang="en-US" sz="1600" i="1" dirty="0" smtClean="0"/>
              <a:t>. </a:t>
            </a:r>
            <a:r>
              <a:rPr lang="en-US" sz="1600" i="1" dirty="0" err="1" smtClean="0"/>
              <a:t>N.p</a:t>
            </a:r>
            <a:r>
              <a:rPr lang="en-US" sz="1600" i="1" dirty="0" smtClean="0"/>
              <a:t>., </a:t>
            </a:r>
            <a:r>
              <a:rPr lang="en-US" sz="1600" i="1" dirty="0" err="1" smtClean="0"/>
              <a:t>n.d</a:t>
            </a:r>
            <a:r>
              <a:rPr lang="en-US" sz="1600" i="1" dirty="0" smtClean="0"/>
              <a:t>. Web. 19 Mar. 2014. </a:t>
            </a:r>
            <a:endParaRPr lang="en-US" sz="1600" i="1" dirty="0" smtClean="0"/>
          </a:p>
          <a:p>
            <a:pPr>
              <a:buNone/>
            </a:pPr>
            <a:endParaRPr lang="en-US" sz="1600" i="1" dirty="0" smtClean="0"/>
          </a:p>
          <a:p>
            <a:pPr>
              <a:buNone/>
            </a:pPr>
            <a:r>
              <a:rPr lang="en-US" sz="1600" dirty="0" smtClean="0"/>
              <a:t>"Enclosure Movement (Industrial Revolution)." </a:t>
            </a:r>
            <a:r>
              <a:rPr lang="en-US" sz="1600" i="1" dirty="0" smtClean="0"/>
              <a:t>ISS World History Forum. </a:t>
            </a:r>
            <a:r>
              <a:rPr lang="en-US" sz="1600" i="1" dirty="0" err="1" smtClean="0"/>
              <a:t>N.p</a:t>
            </a:r>
            <a:r>
              <a:rPr lang="en-US" sz="1600" i="1" dirty="0" smtClean="0"/>
              <a:t>., </a:t>
            </a:r>
            <a:r>
              <a:rPr lang="en-US" sz="1600" i="1" dirty="0" err="1" smtClean="0"/>
              <a:t>n.d</a:t>
            </a:r>
            <a:r>
              <a:rPr lang="en-US" sz="1600" i="1" dirty="0" smtClean="0"/>
              <a:t>. Web. 19</a:t>
            </a:r>
            <a:r>
              <a:rPr lang="en-US" sz="1600" i="1" dirty="0" smtClean="0"/>
              <a:t> </a:t>
            </a:r>
          </a:p>
          <a:p>
            <a:pPr>
              <a:buNone/>
            </a:pPr>
            <a:endParaRPr lang="en-US" sz="1600" i="1" dirty="0" smtClean="0"/>
          </a:p>
          <a:p>
            <a:pPr>
              <a:buNone/>
            </a:pPr>
            <a:r>
              <a:rPr lang="en-US" sz="1600" i="1" dirty="0" smtClean="0"/>
              <a:t>	Mar</a:t>
            </a:r>
            <a:r>
              <a:rPr lang="en-US" sz="1600" i="1" dirty="0" smtClean="0"/>
              <a:t>. 2014.</a:t>
            </a:r>
            <a:r>
              <a:rPr lang="en-US" sz="1600" i="1" dirty="0" smtClean="0"/>
              <a:t> </a:t>
            </a:r>
          </a:p>
          <a:p>
            <a:pPr>
              <a:buNone/>
            </a:pPr>
            <a:endParaRPr lang="en-US" sz="1600" i="1" dirty="0" smtClean="0"/>
          </a:p>
          <a:p>
            <a:pPr>
              <a:buNone/>
            </a:pPr>
            <a:r>
              <a:rPr lang="en-US" sz="1600" dirty="0" smtClean="0"/>
              <a:t>"Enclosure Movement." </a:t>
            </a:r>
            <a:r>
              <a:rPr lang="en-US" sz="1600" i="1" dirty="0" smtClean="0"/>
              <a:t>Needham. </a:t>
            </a:r>
            <a:r>
              <a:rPr lang="en-US" sz="1600" i="1" dirty="0" err="1" smtClean="0"/>
              <a:t>N.p</a:t>
            </a:r>
            <a:r>
              <a:rPr lang="en-US" sz="1600" i="1" dirty="0" smtClean="0"/>
              <a:t>., </a:t>
            </a:r>
            <a:r>
              <a:rPr lang="en-US" sz="1600" i="1" dirty="0" err="1" smtClean="0"/>
              <a:t>n.d</a:t>
            </a:r>
            <a:r>
              <a:rPr lang="en-US" sz="1600" i="1" dirty="0" smtClean="0"/>
              <a:t>. Web. 19 Mar. 2014. </a:t>
            </a:r>
            <a:endParaRPr lang="en-US" sz="1600" i="1" dirty="0" smtClean="0"/>
          </a:p>
        </p:txBody>
      </p:sp>
      <p:sp>
        <p:nvSpPr>
          <p:cNvPr id="3" name="Title 2"/>
          <p:cNvSpPr>
            <a:spLocks noGrp="1"/>
          </p:cNvSpPr>
          <p:nvPr>
            <p:ph type="title"/>
          </p:nvPr>
        </p:nvSpPr>
        <p:spPr/>
        <p:txBody>
          <a:bodyPr/>
          <a:lstStyle/>
          <a:p>
            <a:r>
              <a:rPr lang="en-US" dirty="0" smtClean="0"/>
              <a:t>Works Cited</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buNone/>
            </a:pPr>
            <a:r>
              <a:rPr lang="en-US" sz="1600" dirty="0" smtClean="0"/>
              <a:t>"The Enclosure Movement." </a:t>
            </a:r>
            <a:r>
              <a:rPr lang="en-US" sz="1600" i="1" dirty="0" smtClean="0"/>
              <a:t>The Community Environmental Legal Defense Fund. </a:t>
            </a:r>
            <a:r>
              <a:rPr lang="en-US" sz="1600" i="1" dirty="0" err="1" smtClean="0"/>
              <a:t>N.p</a:t>
            </a:r>
            <a:r>
              <a:rPr lang="en-US" sz="1600" i="1" dirty="0" smtClean="0"/>
              <a:t>., </a:t>
            </a:r>
            <a:r>
              <a:rPr lang="en-US" sz="1600" i="1" dirty="0" err="1" smtClean="0"/>
              <a:t>n.d</a:t>
            </a:r>
            <a:r>
              <a:rPr lang="en-US" sz="1600" i="1" dirty="0" smtClean="0"/>
              <a:t>. </a:t>
            </a:r>
          </a:p>
          <a:p>
            <a:pPr>
              <a:buNone/>
            </a:pPr>
            <a:r>
              <a:rPr lang="en-US" sz="1600" i="1" dirty="0" smtClean="0"/>
              <a:t>		</a:t>
            </a:r>
          </a:p>
          <a:p>
            <a:pPr>
              <a:buNone/>
            </a:pPr>
            <a:r>
              <a:rPr lang="en-US" sz="1600" i="1" dirty="0" smtClean="0"/>
              <a:t>	Web. 19 Mar. 2014.</a:t>
            </a:r>
          </a:p>
          <a:p>
            <a:pPr>
              <a:buNone/>
            </a:pPr>
            <a:endParaRPr lang="en-US" sz="1600" i="1" dirty="0" smtClean="0"/>
          </a:p>
          <a:p>
            <a:pPr>
              <a:buNone/>
            </a:pPr>
            <a:r>
              <a:rPr lang="en-US" sz="1600" dirty="0" err="1" smtClean="0"/>
              <a:t>Farlie</a:t>
            </a:r>
            <a:r>
              <a:rPr lang="en-US" sz="1600" dirty="0" smtClean="0"/>
              <a:t>, Simon. "A Short History of Enclosure in Britain." </a:t>
            </a:r>
            <a:r>
              <a:rPr lang="en-US" sz="1600" i="1" dirty="0" smtClean="0"/>
              <a:t>THE LAND. </a:t>
            </a:r>
            <a:r>
              <a:rPr lang="en-US" sz="1600" i="1" dirty="0" err="1" smtClean="0"/>
              <a:t>N.p</a:t>
            </a:r>
            <a:r>
              <a:rPr lang="en-US" sz="1600" i="1" dirty="0" smtClean="0"/>
              <a:t>., 2009. Web. 19 </a:t>
            </a:r>
          </a:p>
          <a:p>
            <a:pPr>
              <a:buNone/>
            </a:pPr>
            <a:endParaRPr lang="en-US" sz="1600" i="1" dirty="0" smtClean="0"/>
          </a:p>
          <a:p>
            <a:pPr>
              <a:buNone/>
            </a:pPr>
            <a:r>
              <a:rPr lang="en-US" sz="1600" i="1" dirty="0" smtClean="0"/>
              <a:t>	Mar. 2014.</a:t>
            </a:r>
            <a:endParaRPr lang="en-US" sz="1600" i="1" dirty="0" smtClean="0"/>
          </a:p>
          <a:p>
            <a:pPr>
              <a:buNone/>
            </a:pPr>
            <a:endParaRPr lang="en-US" sz="1600" dirty="0" smtClean="0"/>
          </a:p>
          <a:p>
            <a:pPr>
              <a:buNone/>
            </a:pPr>
            <a:r>
              <a:rPr lang="en-US" sz="1600" dirty="0" smtClean="0"/>
              <a:t>Goldsmith, Oliver. "The Deserted Village.” </a:t>
            </a:r>
            <a:r>
              <a:rPr lang="en-US" sz="1600" i="1" dirty="0" err="1" smtClean="0"/>
              <a:t>English.upenn</a:t>
            </a:r>
            <a:r>
              <a:rPr lang="en-US" sz="1600" i="1" dirty="0" smtClean="0"/>
              <a:t>. </a:t>
            </a:r>
            <a:r>
              <a:rPr lang="en-US" sz="1600" i="1" dirty="0" err="1" smtClean="0"/>
              <a:t>N.p</a:t>
            </a:r>
            <a:r>
              <a:rPr lang="en-US" sz="1600" i="1" dirty="0" smtClean="0"/>
              <a:t>., </a:t>
            </a:r>
            <a:r>
              <a:rPr lang="en-US" sz="1600" i="1" dirty="0" err="1" smtClean="0"/>
              <a:t>n.d</a:t>
            </a:r>
            <a:r>
              <a:rPr lang="en-US" sz="1600" i="1" dirty="0" smtClean="0"/>
              <a:t>. Web. 19 Mar. 2014. </a:t>
            </a:r>
          </a:p>
          <a:p>
            <a:pPr>
              <a:buNone/>
            </a:pPr>
            <a:endParaRPr lang="en-US" sz="1600" i="1" dirty="0" smtClean="0"/>
          </a:p>
          <a:p>
            <a:pPr>
              <a:buNone/>
            </a:pPr>
            <a:r>
              <a:rPr lang="en-US" sz="1600" dirty="0" smtClean="0"/>
              <a:t>"</a:t>
            </a:r>
            <a:r>
              <a:rPr lang="en-US" sz="1600" dirty="0" err="1" smtClean="0"/>
              <a:t>Inclosure</a:t>
            </a:r>
            <a:r>
              <a:rPr lang="en-US" sz="1600" dirty="0" smtClean="0"/>
              <a:t> Act 1845." </a:t>
            </a:r>
            <a:r>
              <a:rPr lang="en-US" sz="1600" i="1" dirty="0" err="1" smtClean="0"/>
              <a:t>Legislation.gov.uk</a:t>
            </a:r>
            <a:r>
              <a:rPr lang="en-US" sz="1600" dirty="0" smtClean="0"/>
              <a:t>. </a:t>
            </a:r>
            <a:r>
              <a:rPr lang="en-US" sz="1600" dirty="0" err="1" smtClean="0"/>
              <a:t>N.p</a:t>
            </a:r>
            <a:r>
              <a:rPr lang="en-US" sz="1600" dirty="0" smtClean="0"/>
              <a:t>., </a:t>
            </a:r>
            <a:r>
              <a:rPr lang="en-US" sz="1600" dirty="0" err="1" smtClean="0"/>
              <a:t>n.d</a:t>
            </a:r>
            <a:r>
              <a:rPr lang="en-US" sz="1600" dirty="0" smtClean="0"/>
              <a:t>. Web. 13 Mar. 2014. </a:t>
            </a:r>
          </a:p>
          <a:p>
            <a:pPr>
              <a:buNone/>
            </a:pPr>
            <a:endParaRPr lang="en-US" sz="1600" dirty="0" smtClean="0"/>
          </a:p>
          <a:p>
            <a:pPr>
              <a:buNone/>
            </a:pPr>
            <a:r>
              <a:rPr lang="en-US" sz="1600" dirty="0" err="1" smtClean="0"/>
              <a:t>Kain</a:t>
            </a:r>
            <a:r>
              <a:rPr lang="en-US" sz="1600" dirty="0" smtClean="0"/>
              <a:t>, Roger, John Chapman, and Richard Oliver. "The Enclosure Movement in England and </a:t>
            </a:r>
          </a:p>
          <a:p>
            <a:pPr>
              <a:buNone/>
            </a:pPr>
            <a:endParaRPr lang="en-US" sz="1600" dirty="0" smtClean="0"/>
          </a:p>
          <a:p>
            <a:pPr>
              <a:buNone/>
            </a:pPr>
            <a:r>
              <a:rPr lang="en-US" sz="1600" dirty="0" smtClean="0"/>
              <a:t>	Wales." </a:t>
            </a:r>
            <a:r>
              <a:rPr lang="en-US" sz="1600" i="1" dirty="0" smtClean="0"/>
              <a:t>Cambridge University Press</a:t>
            </a:r>
            <a:r>
              <a:rPr lang="en-US" sz="1600" dirty="0" smtClean="0"/>
              <a:t>. </a:t>
            </a:r>
            <a:r>
              <a:rPr lang="en-US" sz="1600" dirty="0" err="1" smtClean="0"/>
              <a:t>N.p</a:t>
            </a:r>
            <a:r>
              <a:rPr lang="en-US" sz="1600" dirty="0" smtClean="0"/>
              <a:t>., </a:t>
            </a:r>
            <a:r>
              <a:rPr lang="en-US" sz="1600" dirty="0" err="1" smtClean="0"/>
              <a:t>n.d</a:t>
            </a:r>
            <a:r>
              <a:rPr lang="en-US" sz="1600" dirty="0" smtClean="0"/>
              <a:t>. Web. 13 Mar. 2014. </a:t>
            </a:r>
          </a:p>
          <a:p>
            <a:pPr>
              <a:buNone/>
            </a:pPr>
            <a:endParaRPr lang="en-US" sz="1600" dirty="0" smtClean="0"/>
          </a:p>
          <a:p>
            <a:pPr>
              <a:buNone/>
            </a:pPr>
            <a:endParaRPr lang="en-US" sz="16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buNone/>
            </a:pPr>
            <a:r>
              <a:rPr lang="en-US" sz="1600" dirty="0" smtClean="0"/>
              <a:t>McElroy, Wendy. "The Enclosure Acts and the Industrial Revolution." </a:t>
            </a:r>
            <a:r>
              <a:rPr lang="en-US" sz="1600" i="1" dirty="0" smtClean="0"/>
              <a:t>The Future of </a:t>
            </a:r>
          </a:p>
          <a:p>
            <a:pPr>
              <a:buNone/>
            </a:pPr>
            <a:endParaRPr lang="en-US" sz="1600" i="1" dirty="0" smtClean="0"/>
          </a:p>
          <a:p>
            <a:pPr>
              <a:buNone/>
            </a:pPr>
            <a:r>
              <a:rPr lang="en-US" sz="1600" i="1" dirty="0" smtClean="0"/>
              <a:t>	Freedom Foundation. </a:t>
            </a:r>
            <a:r>
              <a:rPr lang="en-US" sz="1600" i="1" dirty="0" err="1" smtClean="0"/>
              <a:t>N.p</a:t>
            </a:r>
            <a:r>
              <a:rPr lang="en-US" sz="1600" i="1" dirty="0" smtClean="0"/>
              <a:t>., 8 Mar. 2012. Web. 19 Mar. 2014. </a:t>
            </a:r>
            <a:endParaRPr lang="en-US" sz="1600" i="1" dirty="0" smtClean="0"/>
          </a:p>
          <a:p>
            <a:pPr>
              <a:buNone/>
            </a:pPr>
            <a:endParaRPr lang="en-US" sz="1600" i="1" dirty="0" smtClean="0"/>
          </a:p>
          <a:p>
            <a:pPr>
              <a:buNone/>
            </a:pPr>
            <a:r>
              <a:rPr lang="en-US" sz="1600" dirty="0" err="1" smtClean="0"/>
              <a:t>Rosenman</a:t>
            </a:r>
            <a:r>
              <a:rPr lang="en-US" sz="1600" dirty="0" smtClean="0"/>
              <a:t>, Ellen. "On Enclosure Acts and the Commons." </a:t>
            </a:r>
            <a:r>
              <a:rPr lang="en-US" sz="1600" i="1" dirty="0" smtClean="0"/>
              <a:t>BRANCH</a:t>
            </a:r>
            <a:r>
              <a:rPr lang="en-US" sz="1600" dirty="0" smtClean="0"/>
              <a:t>. </a:t>
            </a:r>
            <a:r>
              <a:rPr lang="en-US" sz="1600" dirty="0" err="1" smtClean="0"/>
              <a:t>N.p</a:t>
            </a:r>
            <a:r>
              <a:rPr lang="en-US" sz="1600" dirty="0" smtClean="0"/>
              <a:t>., </a:t>
            </a:r>
            <a:r>
              <a:rPr lang="en-US" sz="1600" dirty="0" err="1" smtClean="0"/>
              <a:t>n.d</a:t>
            </a:r>
            <a:r>
              <a:rPr lang="en-US" sz="1600" dirty="0" smtClean="0"/>
              <a:t>. Web. 13</a:t>
            </a:r>
            <a:r>
              <a:rPr lang="en-US" sz="1600" dirty="0" smtClean="0"/>
              <a:t> </a:t>
            </a:r>
          </a:p>
          <a:p>
            <a:pPr>
              <a:buNone/>
            </a:pPr>
            <a:endParaRPr lang="en-US" sz="1600" dirty="0" smtClean="0"/>
          </a:p>
          <a:p>
            <a:pPr>
              <a:buNone/>
            </a:pPr>
            <a:r>
              <a:rPr lang="en-US" sz="1600" dirty="0" smtClean="0"/>
              <a:t>	Mar</a:t>
            </a:r>
            <a:r>
              <a:rPr lang="en-US" sz="1600" dirty="0" smtClean="0"/>
              <a:t>. 2014. </a:t>
            </a:r>
          </a:p>
          <a:p>
            <a:pPr>
              <a:buNone/>
            </a:pPr>
            <a:endParaRPr lang="en-US" sz="1600" i="1" dirty="0" smtClean="0"/>
          </a:p>
          <a:p>
            <a:pPr>
              <a:buNone/>
            </a:pPr>
            <a:r>
              <a:rPr lang="en-US" sz="1600" dirty="0" smtClean="0"/>
              <a:t>Slater, Gilbert. </a:t>
            </a:r>
            <a:r>
              <a:rPr lang="en-US" sz="1600" i="1" dirty="0" smtClean="0"/>
              <a:t>The English Peasantry and the Enclosure of Common Fields. New York: A.M. </a:t>
            </a:r>
          </a:p>
          <a:p>
            <a:pPr>
              <a:buNone/>
            </a:pPr>
            <a:endParaRPr lang="en-US" sz="1600" i="1" dirty="0" smtClean="0"/>
          </a:p>
          <a:p>
            <a:pPr>
              <a:buNone/>
            </a:pPr>
            <a:r>
              <a:rPr lang="en-US" sz="1600" i="1" dirty="0" smtClean="0"/>
              <a:t>	Kelley, 1968. Print. </a:t>
            </a:r>
          </a:p>
          <a:p>
            <a:pPr>
              <a:buNone/>
            </a:pPr>
            <a:endParaRPr lang="en-US" sz="1600" dirty="0" smtClean="0"/>
          </a:p>
          <a:p>
            <a:pPr>
              <a:buNone/>
            </a:pPr>
            <a:r>
              <a:rPr lang="en-US" sz="1600" dirty="0" smtClean="0"/>
              <a:t>Young, Arthur. </a:t>
            </a:r>
            <a:r>
              <a:rPr lang="en-US" sz="1600" i="1" dirty="0" smtClean="0"/>
              <a:t>A Six Months Tour Through the North of England</a:t>
            </a:r>
            <a:r>
              <a:rPr lang="en-US" sz="1600" dirty="0" smtClean="0"/>
              <a:t>. </a:t>
            </a:r>
            <a:r>
              <a:rPr lang="en-US" sz="1600" dirty="0" err="1" smtClean="0"/>
              <a:t>N.p</a:t>
            </a:r>
            <a:r>
              <a:rPr lang="en-US" sz="1600" dirty="0" smtClean="0"/>
              <a:t>.: </a:t>
            </a:r>
            <a:r>
              <a:rPr lang="en-US" sz="1600" dirty="0" err="1" smtClean="0"/>
              <a:t>n.p</a:t>
            </a:r>
            <a:r>
              <a:rPr lang="en-US" sz="1600" dirty="0" smtClean="0"/>
              <a:t>., 1770. Print. </a:t>
            </a:r>
          </a:p>
          <a:p>
            <a:endParaRPr lang="en-US" sz="1600"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heep.jpg"/>
          <p:cNvPicPr>
            <a:picLocks noChangeAspect="1"/>
          </p:cNvPicPr>
          <p:nvPr/>
        </p:nvPicPr>
        <p:blipFill>
          <a:blip r:embed="rId2">
            <a:alphaModFix amt="68000"/>
          </a:blip>
          <a:stretch>
            <a:fillRect/>
          </a:stretch>
        </p:blipFill>
        <p:spPr>
          <a:xfrm>
            <a:off x="3706638" y="4804738"/>
            <a:ext cx="5212279" cy="1826564"/>
          </a:xfrm>
          <a:prstGeom prst="rect">
            <a:avLst/>
          </a:prstGeom>
        </p:spPr>
      </p:pic>
      <p:sp>
        <p:nvSpPr>
          <p:cNvPr id="3" name="Content Placeholder 2"/>
          <p:cNvSpPr>
            <a:spLocks noGrp="1"/>
          </p:cNvSpPr>
          <p:nvPr>
            <p:ph idx="1"/>
          </p:nvPr>
        </p:nvSpPr>
        <p:spPr/>
        <p:txBody>
          <a:bodyPr>
            <a:normAutofit fontScale="92500" lnSpcReduction="20000"/>
          </a:bodyPr>
          <a:lstStyle/>
          <a:p>
            <a:r>
              <a:rPr lang="en-US" sz="2000" dirty="0" smtClean="0"/>
              <a:t>Although the enclosure of common land had been taking place since the time of the Tudors, advances in agriculture in the eighteenth century made consolidation of land profitable, inciting large-scale farmers and estate owners to claim more and more land.</a:t>
            </a:r>
            <a:endParaRPr lang="en-US" sz="2000" dirty="0" smtClean="0"/>
          </a:p>
          <a:p>
            <a:r>
              <a:rPr lang="en-US" sz="2000" dirty="0" smtClean="0"/>
              <a:t>There was a </a:t>
            </a:r>
            <a:r>
              <a:rPr lang="en-US" sz="2000" dirty="0"/>
              <a:t>rapid increase of enclosure between approximately 1750 to </a:t>
            </a:r>
            <a:r>
              <a:rPr lang="en-US" sz="2000" dirty="0" smtClean="0"/>
              <a:t>1850.</a:t>
            </a:r>
          </a:p>
          <a:p>
            <a:r>
              <a:rPr lang="en-US" sz="2000" dirty="0" smtClean="0"/>
              <a:t>Before there were only private acts, but then Parliament stepped in and passed about 4,000 acts during this period. </a:t>
            </a:r>
          </a:p>
          <a:p>
            <a:r>
              <a:rPr lang="en-US" sz="2000" dirty="0" smtClean="0"/>
              <a:t>Virtually no common land was left.</a:t>
            </a:r>
          </a:p>
          <a:p>
            <a:r>
              <a:rPr lang="en-US" sz="2000" dirty="0"/>
              <a:t>Not only did the Enclosure Acts contribute to an </a:t>
            </a:r>
            <a:r>
              <a:rPr lang="en-US" sz="2000" dirty="0" smtClean="0"/>
              <a:t>economically to </a:t>
            </a:r>
            <a:r>
              <a:rPr lang="en-US" sz="2000" dirty="0" err="1" smtClean="0"/>
              <a:t>Britian</a:t>
            </a:r>
            <a:r>
              <a:rPr lang="en-US" sz="2000" dirty="0" smtClean="0"/>
              <a:t>, </a:t>
            </a:r>
            <a:r>
              <a:rPr lang="en-US" sz="2000" dirty="0"/>
              <a:t>they also redefined the land and its relationship to the people</a:t>
            </a:r>
            <a:r>
              <a:rPr lang="en-US" sz="2000" dirty="0" smtClean="0"/>
              <a:t>.</a:t>
            </a:r>
          </a:p>
          <a:p>
            <a:r>
              <a:rPr lang="en-US" sz="2000" dirty="0" smtClean="0"/>
              <a:t>The </a:t>
            </a:r>
            <a:r>
              <a:rPr lang="en-US" sz="2000" dirty="0"/>
              <a:t>destruction of common land</a:t>
            </a:r>
            <a:r>
              <a:rPr lang="en-US" sz="2000" dirty="0" smtClean="0"/>
              <a:t> was </a:t>
            </a:r>
            <a:r>
              <a:rPr lang="en-US" sz="2000" dirty="0"/>
              <a:t>a devastating blow to small farmers and the </a:t>
            </a:r>
            <a:r>
              <a:rPr lang="en-US" sz="2000" dirty="0" smtClean="0"/>
              <a:t>poor.</a:t>
            </a:r>
          </a:p>
          <a:p>
            <a:r>
              <a:rPr lang="en-US" sz="2000" dirty="0" smtClean="0"/>
              <a:t>But they also increased </a:t>
            </a:r>
            <a:r>
              <a:rPr lang="en-US" sz="2000" dirty="0"/>
              <a:t>the profitability of agriculture</a:t>
            </a:r>
            <a:endParaRPr lang="en-US" sz="2000" dirty="0" smtClean="0"/>
          </a:p>
          <a:p>
            <a:r>
              <a:rPr lang="en-US" sz="2000" dirty="0" smtClean="0">
                <a:hlinkClick r:id="rId3"/>
              </a:rPr>
              <a:t>http://www.thelandmagazine.org.uk/articles/short-history-enclosure-britain</a:t>
            </a:r>
            <a:endParaRPr lang="en-US" sz="2000" dirty="0" smtClean="0"/>
          </a:p>
          <a:p>
            <a:endParaRPr lang="en-US" sz="2000" dirty="0"/>
          </a:p>
        </p:txBody>
      </p:sp>
      <p:sp>
        <p:nvSpPr>
          <p:cNvPr id="2" name="Title 1"/>
          <p:cNvSpPr>
            <a:spLocks noGrp="1"/>
          </p:cNvSpPr>
          <p:nvPr>
            <p:ph type="title"/>
          </p:nvPr>
        </p:nvSpPr>
        <p:spPr/>
        <p:txBody>
          <a:bodyPr/>
          <a:lstStyle/>
          <a:p>
            <a:r>
              <a:rPr lang="en-US" dirty="0" smtClean="0"/>
              <a:t>History of Enclosures (cont.)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Screen shot 2014-03-19 at 7.32.31 PM.png"/>
          <p:cNvPicPr>
            <a:picLocks noChangeAspect="1"/>
          </p:cNvPicPr>
          <p:nvPr/>
        </p:nvPicPr>
        <p:blipFill>
          <a:blip r:embed="rId2"/>
          <a:stretch>
            <a:fillRect/>
          </a:stretch>
        </p:blipFill>
        <p:spPr>
          <a:xfrm>
            <a:off x="1812149" y="3069605"/>
            <a:ext cx="6472929" cy="3536001"/>
          </a:xfrm>
          <a:prstGeom prst="rect">
            <a:avLst/>
          </a:prstGeom>
        </p:spPr>
      </p:pic>
      <p:sp>
        <p:nvSpPr>
          <p:cNvPr id="3" name="Content Placeholder 2"/>
          <p:cNvSpPr>
            <a:spLocks noGrp="1"/>
          </p:cNvSpPr>
          <p:nvPr>
            <p:ph idx="1"/>
          </p:nvPr>
        </p:nvSpPr>
        <p:spPr/>
        <p:txBody>
          <a:bodyPr/>
          <a:lstStyle/>
          <a:p>
            <a:r>
              <a:rPr lang="en-US" sz="2000" dirty="0" smtClean="0"/>
              <a:t>A map of a possible enclosure located in this document</a:t>
            </a:r>
          </a:p>
          <a:p>
            <a:pPr lvl="1"/>
            <a:r>
              <a:rPr lang="en-US" sz="1600" dirty="0" smtClean="0">
                <a:hlinkClick r:id="rId3"/>
              </a:rPr>
              <a:t>http://assets.cambridge.org/97805218/27713/excerpt/9780521827713_excerpt.pdf</a:t>
            </a:r>
            <a:endParaRPr lang="en-US" sz="1600" dirty="0" smtClean="0"/>
          </a:p>
          <a:p>
            <a:r>
              <a:rPr lang="en-US" sz="2000" dirty="0" smtClean="0"/>
              <a:t>The following is an example of what a Parliamentary enclosure act might look like:</a:t>
            </a:r>
          </a:p>
        </p:txBody>
      </p:sp>
      <p:sp>
        <p:nvSpPr>
          <p:cNvPr id="2" name="Title 1"/>
          <p:cNvSpPr>
            <a:spLocks noGrp="1"/>
          </p:cNvSpPr>
          <p:nvPr>
            <p:ph type="title"/>
          </p:nvPr>
        </p:nvSpPr>
        <p:spPr/>
        <p:txBody>
          <a:bodyPr/>
          <a:lstStyle/>
          <a:p>
            <a:r>
              <a:rPr lang="en-US" dirty="0" smtClean="0"/>
              <a:t>History of Enclosures (cont.)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000" dirty="0" smtClean="0"/>
              <a:t>Government and aristocracy started enclosing land, as it would allow for better raising of crops and animals. </a:t>
            </a:r>
          </a:p>
          <a:p>
            <a:r>
              <a:rPr lang="en-US" sz="2000" dirty="0" smtClean="0"/>
              <a:t>Large fields could be farmed more efficiently than smaller plots of land</a:t>
            </a:r>
          </a:p>
          <a:p>
            <a:r>
              <a:rPr lang="en-US" sz="2000" dirty="0" smtClean="0"/>
              <a:t>Profit could be kept by the aristocrats</a:t>
            </a:r>
          </a:p>
          <a:p>
            <a:r>
              <a:rPr lang="en-US" sz="2000" dirty="0" smtClean="0"/>
              <a:t>Beginning of commercial farming</a:t>
            </a:r>
          </a:p>
          <a:p>
            <a:r>
              <a:rPr lang="en-US" sz="2000" dirty="0" smtClean="0"/>
              <a:t>Began because of rising prices of wool and grain</a:t>
            </a:r>
          </a:p>
          <a:p>
            <a:r>
              <a:rPr lang="en-US" sz="2000" dirty="0" smtClean="0"/>
              <a:t>Needed to keep food production up with growing population</a:t>
            </a:r>
          </a:p>
          <a:p>
            <a:r>
              <a:rPr lang="en-US" sz="2000" dirty="0" smtClean="0">
                <a:hlinkClick r:id="rId2"/>
              </a:rPr>
              <a:t>http://socserv2.socsci.mcmaster.ca/econ/ugcm/3ll3/bradley/Enclosure.pdf</a:t>
            </a:r>
            <a:endParaRPr lang="en-US" sz="2000" dirty="0" smtClean="0"/>
          </a:p>
          <a:p>
            <a:r>
              <a:rPr lang="en-US" sz="2000" dirty="0" smtClean="0">
                <a:hlinkClick r:id="rId3"/>
              </a:rPr>
              <a:t>http://assets.cambridge.org/97805218/27713/excerpt/9780521827713_excerpt.pdf </a:t>
            </a:r>
            <a:endParaRPr lang="en-US" sz="2000" dirty="0" smtClean="0"/>
          </a:p>
          <a:p>
            <a:endParaRPr lang="en-US" sz="2000" dirty="0" smtClean="0"/>
          </a:p>
        </p:txBody>
      </p:sp>
      <p:sp>
        <p:nvSpPr>
          <p:cNvPr id="2" name="Title 1"/>
          <p:cNvSpPr>
            <a:spLocks noGrp="1"/>
          </p:cNvSpPr>
          <p:nvPr>
            <p:ph type="title"/>
          </p:nvPr>
        </p:nvSpPr>
        <p:spPr/>
        <p:txBody>
          <a:bodyPr>
            <a:normAutofit/>
          </a:bodyPr>
          <a:lstStyle/>
          <a:p>
            <a:r>
              <a:rPr lang="en-US" dirty="0" smtClean="0"/>
              <a:t>Why Enclosures?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Picture 3" descr="wall.gif"/>
          <p:cNvPicPr>
            <a:picLocks noChangeAspect="1"/>
          </p:cNvPicPr>
          <p:nvPr/>
        </p:nvPicPr>
        <p:blipFill>
          <a:blip r:embed="rId2">
            <a:alphaModFix amt="65000"/>
          </a:blip>
          <a:stretch>
            <a:fillRect/>
          </a:stretch>
        </p:blipFill>
        <p:spPr>
          <a:xfrm>
            <a:off x="5062835" y="944862"/>
            <a:ext cx="3623965" cy="4506424"/>
          </a:xfrm>
          <a:prstGeom prst="rect">
            <a:avLst/>
          </a:prstGeom>
        </p:spPr>
      </p:pic>
      <p:sp>
        <p:nvSpPr>
          <p:cNvPr id="3" name="Content Placeholder 2"/>
          <p:cNvSpPr>
            <a:spLocks noGrp="1"/>
          </p:cNvSpPr>
          <p:nvPr>
            <p:ph idx="1"/>
          </p:nvPr>
        </p:nvSpPr>
        <p:spPr/>
        <p:txBody>
          <a:bodyPr>
            <a:normAutofit/>
          </a:bodyPr>
          <a:lstStyle/>
          <a:p>
            <a:r>
              <a:rPr lang="en-US" sz="2000" dirty="0"/>
              <a:t>In England, open fields were enclosed fairly but other historians argue that because large landowners controlled Parliament, which made laws, they had Parliament pass hundreds of “enclosure acts” each that authorized the fencing of open fields in a given village and the division of the common in proportion to one’s property in the </a:t>
            </a:r>
            <a:r>
              <a:rPr lang="en-US" sz="2000" dirty="0" smtClean="0"/>
              <a:t>fields</a:t>
            </a:r>
          </a:p>
          <a:p>
            <a:r>
              <a:rPr lang="en-US" sz="2000" dirty="0"/>
              <a:t>The</a:t>
            </a:r>
            <a:r>
              <a:rPr lang="en-US" sz="2000" dirty="0" smtClean="0"/>
              <a:t> heavy costs </a:t>
            </a:r>
            <a:r>
              <a:rPr lang="en-US" sz="2000" dirty="0"/>
              <a:t>of enclosure were also divided among the people, peasants had pay cost and landless cottagers lost access to common </a:t>
            </a:r>
            <a:r>
              <a:rPr lang="en-US" sz="2000" dirty="0" smtClean="0"/>
              <a:t>pastures</a:t>
            </a:r>
          </a:p>
          <a:p>
            <a:r>
              <a:rPr lang="en-US" sz="2000" dirty="0"/>
              <a:t>By 1750, as much as half of English farmland was enclosed and many English lost their ability to produce wool, from sheep, for the growing textile </a:t>
            </a:r>
            <a:r>
              <a:rPr lang="en-US" sz="2000" dirty="0" smtClean="0"/>
              <a:t>industry.</a:t>
            </a:r>
          </a:p>
          <a:p>
            <a:r>
              <a:rPr lang="en-US" sz="2000" dirty="0" smtClean="0">
                <a:hlinkClick r:id="rId3"/>
              </a:rPr>
              <a:t>http://www.youtube.com/watch?v=</a:t>
            </a:r>
            <a:r>
              <a:rPr lang="en-US" sz="2000" dirty="0" smtClean="0">
                <a:hlinkClick r:id="rId3"/>
              </a:rPr>
              <a:t>YhZ7UruxRBs</a:t>
            </a:r>
            <a:endParaRPr lang="en-US" sz="2000" dirty="0" smtClean="0"/>
          </a:p>
          <a:p>
            <a:pPr>
              <a:buNone/>
            </a:pPr>
            <a:endParaRPr lang="en-US" sz="2000" dirty="0"/>
          </a:p>
        </p:txBody>
      </p:sp>
      <p:sp>
        <p:nvSpPr>
          <p:cNvPr id="2" name="Title 1"/>
          <p:cNvSpPr>
            <a:spLocks noGrp="1"/>
          </p:cNvSpPr>
          <p:nvPr>
            <p:ph type="title"/>
          </p:nvPr>
        </p:nvSpPr>
        <p:spPr/>
        <p:txBody>
          <a:bodyPr/>
          <a:lstStyle/>
          <a:p>
            <a:r>
              <a:rPr lang="en-US" dirty="0" smtClean="0"/>
              <a:t>Effects of Enclosures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700" dirty="0">
                <a:solidFill>
                  <a:srgbClr val="FFFFFF"/>
                </a:solidFill>
              </a:rPr>
              <a:t>By 1700, a highly distinctive pattern of landownership and production existed in England</a:t>
            </a:r>
            <a:r>
              <a:rPr lang="en-US" sz="1700" dirty="0" smtClean="0">
                <a:solidFill>
                  <a:srgbClr val="FFFFFF"/>
                </a:solidFill>
              </a:rPr>
              <a:t>, there </a:t>
            </a:r>
            <a:r>
              <a:rPr lang="en-US" sz="1700" dirty="0">
                <a:solidFill>
                  <a:srgbClr val="FFFFFF"/>
                </a:solidFill>
              </a:rPr>
              <a:t>were the few large </a:t>
            </a:r>
            <a:r>
              <a:rPr lang="en-US" sz="1700" dirty="0" smtClean="0">
                <a:solidFill>
                  <a:srgbClr val="FFFFFF"/>
                </a:solidFill>
              </a:rPr>
              <a:t>landowners on one side, and  </a:t>
            </a:r>
            <a:r>
              <a:rPr lang="en-US" sz="1700" dirty="0">
                <a:solidFill>
                  <a:srgbClr val="FFFFFF"/>
                </a:solidFill>
              </a:rPr>
              <a:t>at the other extreme were a large mass of landless cottagers who labored mainly for wages, and in between, small, independent peasant farmers who owned their own land and substantial tenant farmers who rented land from landowners, hired laborers, and sold output on </a:t>
            </a:r>
            <a:r>
              <a:rPr lang="en-US" sz="1700" dirty="0" smtClean="0">
                <a:solidFill>
                  <a:srgbClr val="FFFFFF"/>
                </a:solidFill>
              </a:rPr>
              <a:t>market.</a:t>
            </a:r>
          </a:p>
          <a:p>
            <a:r>
              <a:rPr lang="en-US" sz="1700" dirty="0">
                <a:solidFill>
                  <a:srgbClr val="FFFFFF"/>
                </a:solidFill>
              </a:rPr>
              <a:t>The tenant framers, who had formerly been independent owners, were the key to mastering the new methods of farming, because the tenant farmers fenced fields, built drains, and improved the soil with fertilizers—increasing employment </a:t>
            </a:r>
            <a:r>
              <a:rPr lang="en-US" sz="1700" dirty="0" smtClean="0">
                <a:solidFill>
                  <a:srgbClr val="FFFFFF"/>
                </a:solidFill>
              </a:rPr>
              <a:t>opportunities</a:t>
            </a:r>
          </a:p>
          <a:p>
            <a:r>
              <a:rPr lang="en-US" sz="1700" dirty="0">
                <a:solidFill>
                  <a:srgbClr val="FFFFFF"/>
                </a:solidFill>
              </a:rPr>
              <a:t>By eliminating common rights and greatly reducing</a:t>
            </a:r>
            <a:r>
              <a:rPr lang="en-US" sz="1700" dirty="0" smtClean="0">
                <a:solidFill>
                  <a:srgbClr val="FFFFFF"/>
                </a:solidFill>
              </a:rPr>
              <a:t> access to land, the </a:t>
            </a:r>
            <a:r>
              <a:rPr lang="en-US" sz="1700" dirty="0">
                <a:solidFill>
                  <a:srgbClr val="FFFFFF"/>
                </a:solidFill>
              </a:rPr>
              <a:t>enclosure movement marked the completion of two major historical developments in </a:t>
            </a:r>
            <a:r>
              <a:rPr lang="en-US" sz="1700" dirty="0" smtClean="0">
                <a:solidFill>
                  <a:srgbClr val="FFFFFF"/>
                </a:solidFill>
              </a:rPr>
              <a:t>England </a:t>
            </a:r>
          </a:p>
          <a:p>
            <a:pPr lvl="1">
              <a:buFont typeface="Wingdings" charset="2"/>
              <a:buChar char="Ø"/>
            </a:pPr>
            <a:r>
              <a:rPr lang="en-US" sz="1700" dirty="0">
                <a:solidFill>
                  <a:srgbClr val="FFFFFF"/>
                </a:solidFill>
              </a:rPr>
              <a:t>The rise of the market-oriented estate </a:t>
            </a:r>
            <a:r>
              <a:rPr lang="en-US" sz="1700" dirty="0" smtClean="0">
                <a:solidFill>
                  <a:srgbClr val="FFFFFF"/>
                </a:solidFill>
              </a:rPr>
              <a:t>agriculture</a:t>
            </a:r>
          </a:p>
          <a:p>
            <a:pPr lvl="1">
              <a:buFont typeface="Wingdings" charset="2"/>
              <a:buChar char="Ø"/>
            </a:pPr>
            <a:r>
              <a:rPr lang="en-US" sz="1700" dirty="0">
                <a:solidFill>
                  <a:srgbClr val="FFFFFF"/>
                </a:solidFill>
              </a:rPr>
              <a:t>The emergence of a landless rural proletariat—wealthy English land owners </a:t>
            </a:r>
            <a:r>
              <a:rPr lang="en-US" sz="1700" dirty="0" smtClean="0">
                <a:solidFill>
                  <a:srgbClr val="FFFFFF"/>
                </a:solidFill>
              </a:rPr>
              <a:t>held </a:t>
            </a:r>
            <a:r>
              <a:rPr lang="en-US" sz="1700" dirty="0">
                <a:solidFill>
                  <a:srgbClr val="FFFFFF"/>
                </a:solidFill>
              </a:rPr>
              <a:t>most of the land, leasing their holdings to middle-sized farmers, who in turn relied on landless laborers for their workforce (proletarianization—this transformation of large numbers of small peasant farmers into landless rural wage earners)</a:t>
            </a:r>
          </a:p>
        </p:txBody>
      </p:sp>
      <p:sp>
        <p:nvSpPr>
          <p:cNvPr id="2" name="Title 1"/>
          <p:cNvSpPr>
            <a:spLocks noGrp="1"/>
          </p:cNvSpPr>
          <p:nvPr>
            <p:ph type="title"/>
          </p:nvPr>
        </p:nvSpPr>
        <p:spPr/>
        <p:txBody>
          <a:bodyPr/>
          <a:lstStyle/>
          <a:p>
            <a:r>
              <a:rPr lang="en-US" dirty="0" smtClean="0"/>
              <a:t>Effects of Enclosures (cont.)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Enclosure_acts_diagram_small.jpg"/>
          <p:cNvPicPr>
            <a:picLocks noGrp="1" noChangeAspect="1"/>
          </p:cNvPicPr>
          <p:nvPr>
            <p:ph idx="1"/>
          </p:nvPr>
        </p:nvPicPr>
        <p:blipFill>
          <a:blip r:embed="rId2"/>
          <a:srcRect l="-10469" r="-10469"/>
          <a:stretch>
            <a:fillRect/>
          </a:stretch>
        </p:blipFill>
        <p:spPr/>
      </p:pic>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sz="2000" dirty="0" smtClean="0"/>
              <a:t>Some farmers</a:t>
            </a:r>
            <a:r>
              <a:rPr lang="en-US" sz="2000" dirty="0"/>
              <a:t> </a:t>
            </a:r>
            <a:r>
              <a:rPr lang="en-US" sz="2000" dirty="0" smtClean="0"/>
              <a:t>gained </a:t>
            </a:r>
            <a:r>
              <a:rPr lang="en-US" sz="2000" dirty="0"/>
              <a:t>from </a:t>
            </a:r>
            <a:r>
              <a:rPr lang="en-US" sz="2000" dirty="0" smtClean="0"/>
              <a:t>enclosing</a:t>
            </a:r>
          </a:p>
          <a:p>
            <a:r>
              <a:rPr lang="en-US" sz="2000" dirty="0" smtClean="0"/>
              <a:t>More </a:t>
            </a:r>
            <a:r>
              <a:rPr lang="en-US" sz="2000" dirty="0"/>
              <a:t>productive ways of farming were developed. Farms that were small </a:t>
            </a:r>
            <a:r>
              <a:rPr lang="en-US" sz="2000" dirty="0" smtClean="0"/>
              <a:t>and practically </a:t>
            </a:r>
            <a:r>
              <a:rPr lang="en-US" sz="2000" dirty="0"/>
              <a:t>unprofitable came into the market. Some farmers whose farms </a:t>
            </a:r>
            <a:r>
              <a:rPr lang="en-US" sz="2000" dirty="0" smtClean="0"/>
              <a:t>had been </a:t>
            </a:r>
            <a:r>
              <a:rPr lang="en-US" sz="2000" dirty="0"/>
              <a:t>yielding no profits, were able to work on large farms to support </a:t>
            </a:r>
            <a:r>
              <a:rPr lang="en-US" sz="2000" dirty="0" smtClean="0"/>
              <a:t>their families</a:t>
            </a:r>
            <a:r>
              <a:rPr lang="en-US" sz="2000" dirty="0"/>
              <a:t>.</a:t>
            </a:r>
            <a:r>
              <a:rPr lang="en-US" sz="2000" dirty="0" smtClean="0"/>
              <a:t> </a:t>
            </a:r>
          </a:p>
          <a:p>
            <a:r>
              <a:rPr lang="en-US" sz="2000" dirty="0" smtClean="0"/>
              <a:t>There </a:t>
            </a:r>
            <a:r>
              <a:rPr lang="en-US" sz="2000" dirty="0"/>
              <a:t>was a general increase in food being produced. </a:t>
            </a:r>
            <a:r>
              <a:rPr lang="en-US" sz="2000" dirty="0" smtClean="0"/>
              <a:t>They improved </a:t>
            </a:r>
            <a:r>
              <a:rPr lang="en-US" sz="2000" dirty="0"/>
              <a:t>the health of the general population, especially of those who </a:t>
            </a:r>
            <a:r>
              <a:rPr lang="en-US" sz="2000" dirty="0" smtClean="0"/>
              <a:t>lived in </a:t>
            </a:r>
            <a:r>
              <a:rPr lang="en-US" sz="2000" dirty="0"/>
              <a:t>towns and cities</a:t>
            </a:r>
            <a:r>
              <a:rPr lang="en-US" sz="2000" dirty="0" smtClean="0"/>
              <a:t>. </a:t>
            </a:r>
          </a:p>
          <a:p>
            <a:r>
              <a:rPr lang="en-US" sz="2000" dirty="0" smtClean="0"/>
              <a:t>Certain </a:t>
            </a:r>
            <a:r>
              <a:rPr lang="en-US" sz="2000" dirty="0"/>
              <a:t>landowners in the 1830's, like Charles Townsend, showed that </a:t>
            </a:r>
            <a:r>
              <a:rPr lang="en-US" sz="2000" dirty="0" smtClean="0"/>
              <a:t>by enclosing </a:t>
            </a:r>
            <a:r>
              <a:rPr lang="en-US" sz="2000" dirty="0"/>
              <a:t>land into large compact blocks, instead of scattered strips, </a:t>
            </a:r>
            <a:r>
              <a:rPr lang="en-US" sz="2000" dirty="0" smtClean="0"/>
              <a:t>saved time </a:t>
            </a:r>
            <a:r>
              <a:rPr lang="en-US" sz="2000" dirty="0"/>
              <a:t>while farming and also avoided wasting land between strips.</a:t>
            </a:r>
            <a:r>
              <a:rPr lang="en-US" sz="2000" dirty="0" smtClean="0"/>
              <a:t> </a:t>
            </a:r>
          </a:p>
          <a:p>
            <a:r>
              <a:rPr lang="en-US" sz="2000" dirty="0" smtClean="0"/>
              <a:t>New and larger </a:t>
            </a:r>
            <a:r>
              <a:rPr lang="en-US" sz="2000" dirty="0"/>
              <a:t>farming machinery, such as the seed drill, became more useful </a:t>
            </a:r>
            <a:r>
              <a:rPr lang="en-US" sz="2000" dirty="0" smtClean="0"/>
              <a:t>with enclosure</a:t>
            </a:r>
            <a:r>
              <a:rPr lang="en-US" sz="2000" dirty="0"/>
              <a:t>. Also, experimental methods such as "four-field" crop</a:t>
            </a:r>
            <a:r>
              <a:rPr lang="en-US" sz="2000" dirty="0" smtClean="0"/>
              <a:t> rotation could be </a:t>
            </a:r>
            <a:r>
              <a:rPr lang="en-US" sz="2000" dirty="0"/>
              <a:t>used more effectively.</a:t>
            </a:r>
            <a:endParaRPr lang="en-US" sz="2000" dirty="0" smtClean="0"/>
          </a:p>
        </p:txBody>
      </p:sp>
      <p:sp>
        <p:nvSpPr>
          <p:cNvPr id="2" name="Title 1"/>
          <p:cNvSpPr>
            <a:spLocks noGrp="1"/>
          </p:cNvSpPr>
          <p:nvPr>
            <p:ph type="title"/>
          </p:nvPr>
        </p:nvSpPr>
        <p:spPr/>
        <p:txBody>
          <a:bodyPr/>
          <a:lstStyle/>
          <a:p>
            <a:r>
              <a:rPr lang="en-US" dirty="0" smtClean="0"/>
              <a:t>Effects of Enclosures (cont.)</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3438</TotalTime>
  <Words>2620</Words>
  <Application>Microsoft Macintosh PowerPoint</Application>
  <PresentationFormat>On-screen Show (4:3)</PresentationFormat>
  <Paragraphs>140</Paragraphs>
  <Slides>22</Slides>
  <Notes>0</Notes>
  <HiddenSlides>0</HiddenSlides>
  <MMClips>0</MMClips>
  <ScaleCrop>false</ScaleCrop>
  <HeadingPairs>
    <vt:vector size="4" baseType="variant">
      <vt:variant>
        <vt:lpstr>Design Template</vt:lpstr>
      </vt:variant>
      <vt:variant>
        <vt:i4>1</vt:i4>
      </vt:variant>
      <vt:variant>
        <vt:lpstr>Slide Titles</vt:lpstr>
      </vt:variant>
      <vt:variant>
        <vt:i4>22</vt:i4>
      </vt:variant>
    </vt:vector>
  </HeadingPairs>
  <TitlesOfParts>
    <vt:vector size="23" baseType="lpstr">
      <vt:lpstr>Paper</vt:lpstr>
      <vt:lpstr>Enclosure Acts</vt:lpstr>
      <vt:lpstr>History of Enclosures</vt:lpstr>
      <vt:lpstr>History of Enclosures (cont.)</vt:lpstr>
      <vt:lpstr>History of Enclosures (cont.)</vt:lpstr>
      <vt:lpstr>Why Enclosures?</vt:lpstr>
      <vt:lpstr>Effects of Enclosures</vt:lpstr>
      <vt:lpstr>Effects of Enclosures (cont.)</vt:lpstr>
      <vt:lpstr>Slide 8</vt:lpstr>
      <vt:lpstr>Effects of Enclosures (cont.)</vt:lpstr>
      <vt:lpstr>Social Effects of Enclosures</vt:lpstr>
      <vt:lpstr>Slide 11</vt:lpstr>
      <vt:lpstr>Social Effects of Enclosures (cont.)</vt:lpstr>
      <vt:lpstr>SELECTED IMPACTS OF THE ENCLOSURE ACTS</vt:lpstr>
      <vt:lpstr>Enclosures and the Industrial Revolution</vt:lpstr>
      <vt:lpstr>Enclosures and Urbanization</vt:lpstr>
      <vt:lpstr>Reactions to Enclosures</vt:lpstr>
      <vt:lpstr>Reaction to Enclosures</vt:lpstr>
      <vt:lpstr>The End of Enclosures</vt:lpstr>
      <vt:lpstr>THE END!</vt:lpstr>
      <vt:lpstr>Works Cited</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Enclosure Acts</dc:title>
  <dc:creator>NADEEM SUTARWALA</dc:creator>
  <cp:lastModifiedBy>NADEEM SUTARWALA</cp:lastModifiedBy>
  <cp:revision>6</cp:revision>
  <dcterms:created xsi:type="dcterms:W3CDTF">2014-03-17T18:56:28Z</dcterms:created>
  <dcterms:modified xsi:type="dcterms:W3CDTF">2014-03-20T04:14:45Z</dcterms:modified>
</cp:coreProperties>
</file>