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14" y="-5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CA0979BE-ADB3-4B77-9723-E6B9AACC6C41}" type="datetimeFigureOut">
              <a:rPr lang="en-US" smtClean="0"/>
              <a:t>12/18/2012</a:t>
            </a:fld>
            <a:endParaRPr lang="en-US"/>
          </a:p>
        </p:txBody>
      </p:sp>
      <p:sp>
        <p:nvSpPr>
          <p:cNvPr id="17" name="Slide Number Placeholder 16"/>
          <p:cNvSpPr>
            <a:spLocks noGrp="1"/>
          </p:cNvSpPr>
          <p:nvPr>
            <p:ph type="sldNum" sz="quarter" idx="11"/>
          </p:nvPr>
        </p:nvSpPr>
        <p:spPr/>
        <p:txBody>
          <a:bodyPr/>
          <a:lstStyle/>
          <a:p>
            <a:fld id="{FABC8C3B-AF0F-4178-BAF2-09EF6DCD307F}"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979BE-ADB3-4B77-9723-E6B9AACC6C41}"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8C3B-AF0F-4178-BAF2-09EF6DCD30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979BE-ADB3-4B77-9723-E6B9AACC6C41}"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8C3B-AF0F-4178-BAF2-09EF6DCD307F}"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CA0979BE-ADB3-4B77-9723-E6B9AACC6C41}" type="datetimeFigureOut">
              <a:rPr lang="en-US" smtClean="0"/>
              <a:t>12/18/2012</a:t>
            </a:fld>
            <a:endParaRPr lang="en-US"/>
          </a:p>
        </p:txBody>
      </p:sp>
      <p:sp>
        <p:nvSpPr>
          <p:cNvPr id="12" name="Slide Number Placeholder 11"/>
          <p:cNvSpPr>
            <a:spLocks noGrp="1"/>
          </p:cNvSpPr>
          <p:nvPr>
            <p:ph type="sldNum" sz="quarter" idx="15"/>
          </p:nvPr>
        </p:nvSpPr>
        <p:spPr/>
        <p:txBody>
          <a:bodyPr/>
          <a:lstStyle/>
          <a:p>
            <a:fld id="{FABC8C3B-AF0F-4178-BAF2-09EF6DCD307F}"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CA0979BE-ADB3-4B77-9723-E6B9AACC6C41}" type="datetimeFigureOut">
              <a:rPr lang="en-US" smtClean="0"/>
              <a:t>12/18/2012</a:t>
            </a:fld>
            <a:endParaRPr lang="en-US"/>
          </a:p>
        </p:txBody>
      </p:sp>
      <p:sp>
        <p:nvSpPr>
          <p:cNvPr id="14" name="Slide Number Placeholder 13"/>
          <p:cNvSpPr>
            <a:spLocks noGrp="1"/>
          </p:cNvSpPr>
          <p:nvPr>
            <p:ph type="sldNum" sz="quarter" idx="11"/>
          </p:nvPr>
        </p:nvSpPr>
        <p:spPr/>
        <p:txBody>
          <a:bodyPr/>
          <a:lstStyle/>
          <a:p>
            <a:fld id="{FABC8C3B-AF0F-4178-BAF2-09EF6DCD307F}"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CA0979BE-ADB3-4B77-9723-E6B9AACC6C41}" type="datetimeFigureOut">
              <a:rPr lang="en-US" smtClean="0"/>
              <a:t>12/18/2012</a:t>
            </a:fld>
            <a:endParaRPr lang="en-US"/>
          </a:p>
        </p:txBody>
      </p:sp>
      <p:sp>
        <p:nvSpPr>
          <p:cNvPr id="12" name="Slide Number Placeholder 11"/>
          <p:cNvSpPr>
            <a:spLocks noGrp="1"/>
          </p:cNvSpPr>
          <p:nvPr>
            <p:ph type="sldNum" sz="quarter" idx="16"/>
          </p:nvPr>
        </p:nvSpPr>
        <p:spPr/>
        <p:txBody>
          <a:bodyPr/>
          <a:lstStyle/>
          <a:p>
            <a:fld id="{FABC8C3B-AF0F-4178-BAF2-09EF6DCD307F}"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CA0979BE-ADB3-4B77-9723-E6B9AACC6C41}" type="datetimeFigureOut">
              <a:rPr lang="en-US" smtClean="0"/>
              <a:t>12/18/2012</a:t>
            </a:fld>
            <a:endParaRPr lang="en-US"/>
          </a:p>
        </p:txBody>
      </p:sp>
      <p:sp>
        <p:nvSpPr>
          <p:cNvPr id="12" name="Slide Number Placeholder 11"/>
          <p:cNvSpPr>
            <a:spLocks noGrp="1"/>
          </p:cNvSpPr>
          <p:nvPr>
            <p:ph type="sldNum" sz="quarter" idx="17"/>
          </p:nvPr>
        </p:nvSpPr>
        <p:spPr/>
        <p:txBody>
          <a:bodyPr/>
          <a:lstStyle/>
          <a:p>
            <a:fld id="{FABC8C3B-AF0F-4178-BAF2-09EF6DCD307F}"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CA0979BE-ADB3-4B77-9723-E6B9AACC6C41}" type="datetimeFigureOut">
              <a:rPr lang="en-US" smtClean="0"/>
              <a:t>12/18/2012</a:t>
            </a:fld>
            <a:endParaRPr lang="en-US"/>
          </a:p>
        </p:txBody>
      </p:sp>
      <p:sp>
        <p:nvSpPr>
          <p:cNvPr id="16" name="Slide Number Placeholder 15"/>
          <p:cNvSpPr>
            <a:spLocks noGrp="1"/>
          </p:cNvSpPr>
          <p:nvPr>
            <p:ph type="sldNum" sz="quarter" idx="11"/>
          </p:nvPr>
        </p:nvSpPr>
        <p:spPr/>
        <p:txBody>
          <a:bodyPr/>
          <a:lstStyle/>
          <a:p>
            <a:fld id="{FABC8C3B-AF0F-4178-BAF2-09EF6DCD307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A0979BE-ADB3-4B77-9723-E6B9AACC6C41}" type="datetimeFigureOut">
              <a:rPr lang="en-US" smtClean="0"/>
              <a:t>12/18/2012</a:t>
            </a:fld>
            <a:endParaRPr lang="en-US"/>
          </a:p>
        </p:txBody>
      </p:sp>
      <p:sp>
        <p:nvSpPr>
          <p:cNvPr id="8" name="Slide Number Placeholder 7"/>
          <p:cNvSpPr>
            <a:spLocks noGrp="1"/>
          </p:cNvSpPr>
          <p:nvPr>
            <p:ph type="sldNum" sz="quarter" idx="11"/>
          </p:nvPr>
        </p:nvSpPr>
        <p:spPr/>
        <p:txBody>
          <a:bodyPr/>
          <a:lstStyle/>
          <a:p>
            <a:fld id="{FABC8C3B-AF0F-4178-BAF2-09EF6DCD307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CA0979BE-ADB3-4B77-9723-E6B9AACC6C41}" type="datetimeFigureOut">
              <a:rPr lang="en-US" smtClean="0"/>
              <a:t>12/18/2012</a:t>
            </a:fld>
            <a:endParaRPr lang="en-US"/>
          </a:p>
        </p:txBody>
      </p:sp>
      <p:sp>
        <p:nvSpPr>
          <p:cNvPr id="19" name="Slide Number Placeholder 18"/>
          <p:cNvSpPr>
            <a:spLocks noGrp="1"/>
          </p:cNvSpPr>
          <p:nvPr>
            <p:ph type="sldNum" sz="quarter" idx="16"/>
          </p:nvPr>
        </p:nvSpPr>
        <p:spPr/>
        <p:txBody>
          <a:bodyPr/>
          <a:lstStyle/>
          <a:p>
            <a:fld id="{FABC8C3B-AF0F-4178-BAF2-09EF6DCD307F}"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CA0979BE-ADB3-4B77-9723-E6B9AACC6C41}" type="datetimeFigureOut">
              <a:rPr lang="en-US" smtClean="0"/>
              <a:t>12/18/2012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FABC8C3B-AF0F-4178-BAF2-09EF6DCD307F}"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CA0979BE-ADB3-4B77-9723-E6B9AACC6C41}" type="datetimeFigureOut">
              <a:rPr lang="en-US" smtClean="0"/>
              <a:t>12/18/2012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ABC8C3B-AF0F-4178-BAF2-09EF6DCD307F}"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2895600"/>
            <a:ext cx="4013200" cy="459739"/>
          </a:xfrm>
        </p:spPr>
        <p:txBody>
          <a:bodyPr/>
          <a:lstStyle/>
          <a:p>
            <a:r>
              <a:rPr lang="en-US" dirty="0" smtClean="0"/>
              <a:t>By: Cameron Lester, The Better Twin</a:t>
            </a:r>
          </a:p>
          <a:p>
            <a:r>
              <a:rPr lang="en-US" dirty="0" smtClean="0"/>
              <a:t>Period 5  12/17/12</a:t>
            </a:r>
            <a:endParaRPr lang="en-US" dirty="0"/>
          </a:p>
        </p:txBody>
      </p:sp>
      <p:sp>
        <p:nvSpPr>
          <p:cNvPr id="2" name="Title 1"/>
          <p:cNvSpPr>
            <a:spLocks noGrp="1"/>
          </p:cNvSpPr>
          <p:nvPr>
            <p:ph type="title"/>
          </p:nvPr>
        </p:nvSpPr>
        <p:spPr>
          <a:xfrm>
            <a:off x="2590800" y="2286000"/>
            <a:ext cx="4013200" cy="599440"/>
          </a:xfrm>
        </p:spPr>
        <p:txBody>
          <a:bodyPr/>
          <a:lstStyle/>
          <a:p>
            <a:r>
              <a:rPr lang="en-US" dirty="0" smtClean="0"/>
              <a:t>Prussia: A Chapter 17 review</a:t>
            </a:r>
            <a:endParaRPr lang="en-US" dirty="0"/>
          </a:p>
        </p:txBody>
      </p:sp>
    </p:spTree>
    <p:extLst>
      <p:ext uri="{BB962C8B-B14F-4D97-AF65-F5344CB8AC3E}">
        <p14:creationId xmlns:p14="http://schemas.microsoft.com/office/powerpoint/2010/main" val="298743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3400" y="4495800"/>
            <a:ext cx="8229600" cy="2133600"/>
          </a:xfrm>
        </p:spPr>
        <p:txBody>
          <a:bodyPr>
            <a:normAutofit fontScale="92500" lnSpcReduction="20000"/>
          </a:bodyPr>
          <a:lstStyle/>
          <a:p>
            <a:pPr marL="342900" indent="-342900" algn="l">
              <a:buFont typeface="Arial" pitchFamily="34" charset="0"/>
              <a:buChar char="•"/>
            </a:pPr>
            <a:r>
              <a:rPr lang="en-US" dirty="0" smtClean="0"/>
              <a:t>The Seven Year’s war is said to be a continuation of the War of Austrian Succession.</a:t>
            </a:r>
          </a:p>
          <a:p>
            <a:pPr marL="342900" indent="-342900" algn="l">
              <a:buFont typeface="Arial" pitchFamily="34" charset="0"/>
              <a:buChar char="•"/>
            </a:pPr>
            <a:r>
              <a:rPr lang="en-US" dirty="0" smtClean="0"/>
              <a:t>The war was sparked again after Maria Theresa used the Treat of Aix-la-</a:t>
            </a:r>
            <a:r>
              <a:rPr lang="en-US" dirty="0" err="1" smtClean="0"/>
              <a:t>Chapella</a:t>
            </a:r>
            <a:r>
              <a:rPr lang="en-US" dirty="0" smtClean="0"/>
              <a:t> (signed between her and Frederick the Great in 1748) as a way to have time to build up an army to take back Silesia.</a:t>
            </a:r>
          </a:p>
          <a:p>
            <a:pPr marL="342900" indent="-342900" algn="l">
              <a:buFont typeface="Arial" pitchFamily="34" charset="0"/>
              <a:buChar char="•"/>
            </a:pPr>
            <a:r>
              <a:rPr lang="en-US" dirty="0" smtClean="0"/>
              <a:t>Multiple other reasons are said to have caused the alliances to form the way they were, but many of the countries just acted as proxies for the war between Prussia and Austria.</a:t>
            </a:r>
            <a:endParaRPr lang="en-US" dirty="0"/>
          </a:p>
        </p:txBody>
      </p:sp>
      <p:sp>
        <p:nvSpPr>
          <p:cNvPr id="3" name="Title 2"/>
          <p:cNvSpPr>
            <a:spLocks noGrp="1"/>
          </p:cNvSpPr>
          <p:nvPr>
            <p:ph type="title"/>
          </p:nvPr>
        </p:nvSpPr>
        <p:spPr/>
        <p:txBody>
          <a:bodyPr/>
          <a:lstStyle/>
          <a:p>
            <a:r>
              <a:rPr lang="en-US" dirty="0" smtClean="0"/>
              <a:t>The Seven Years’ War</a:t>
            </a:r>
            <a:endParaRPr lang="en-US" dirty="0"/>
          </a:p>
        </p:txBody>
      </p:sp>
      <p:pic>
        <p:nvPicPr>
          <p:cNvPr id="8194" name="Picture 2" descr="http://upload.wikimedia.org/wikipedia/commons/9/9e/SevenYearsW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05000"/>
            <a:ext cx="5381625" cy="249053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1905000"/>
            <a:ext cx="3038475" cy="78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67436" y="2819400"/>
            <a:ext cx="2438400" cy="1200329"/>
          </a:xfrm>
          <a:prstGeom prst="rect">
            <a:avLst/>
          </a:prstGeom>
          <a:noFill/>
        </p:spPr>
        <p:txBody>
          <a:bodyPr wrap="square" rtlCol="0">
            <a:spAutoFit/>
          </a:bodyPr>
          <a:lstStyle/>
          <a:p>
            <a:pPr algn="ctr"/>
            <a:r>
              <a:rPr lang="en-US" dirty="0" smtClean="0"/>
              <a:t>Map of the areas controlled by the opposing sides of the Seven Year’s War</a:t>
            </a:r>
            <a:endParaRPr lang="en-US" dirty="0"/>
          </a:p>
        </p:txBody>
      </p:sp>
    </p:spTree>
    <p:extLst>
      <p:ext uri="{BB962C8B-B14F-4D97-AF65-F5344CB8AC3E}">
        <p14:creationId xmlns:p14="http://schemas.microsoft.com/office/powerpoint/2010/main" val="42604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114800" cy="4379976"/>
          </a:xfrm>
        </p:spPr>
        <p:txBody>
          <a:bodyPr>
            <a:normAutofit/>
          </a:bodyPr>
          <a:lstStyle/>
          <a:p>
            <a:pPr marL="342900" indent="-342900" algn="l">
              <a:buFont typeface="Arial" pitchFamily="34" charset="0"/>
              <a:buChar char="•"/>
            </a:pPr>
            <a:r>
              <a:rPr lang="en-US" dirty="0" smtClean="0"/>
              <a:t>The opposing sides were Prussia allied with Great Britain, Hanover, Brunswick-</a:t>
            </a:r>
            <a:r>
              <a:rPr lang="en-US" dirty="0" err="1" smtClean="0"/>
              <a:t>Wofenbuttel</a:t>
            </a:r>
            <a:r>
              <a:rPr lang="en-US" dirty="0" smtClean="0"/>
              <a:t>, </a:t>
            </a:r>
            <a:r>
              <a:rPr lang="en-US" dirty="0" err="1" smtClean="0"/>
              <a:t>Iroquios</a:t>
            </a:r>
            <a:r>
              <a:rPr lang="en-US" dirty="0" smtClean="0"/>
              <a:t> Confederacy, Portugal, </a:t>
            </a:r>
            <a:r>
              <a:rPr lang="en-US" dirty="0" err="1" smtClean="0"/>
              <a:t>Hesse</a:t>
            </a:r>
            <a:r>
              <a:rPr lang="en-US" dirty="0" smtClean="0"/>
              <a:t>-Kassel, and Schaumburg-</a:t>
            </a:r>
            <a:r>
              <a:rPr lang="en-US" dirty="0" err="1" smtClean="0"/>
              <a:t>Lippe</a:t>
            </a:r>
            <a:r>
              <a:rPr lang="en-US" dirty="0" smtClean="0"/>
              <a:t>.</a:t>
            </a:r>
          </a:p>
          <a:p>
            <a:pPr marL="342900" indent="-342900" algn="l">
              <a:buFont typeface="Arial" pitchFamily="34" charset="0"/>
              <a:buChar char="•"/>
            </a:pPr>
            <a:r>
              <a:rPr lang="en-US" dirty="0" smtClean="0"/>
              <a:t>Against Austria allied with France, Russia, the Spanish Empire, Sweden, Saxony, and the Mughal Empire.</a:t>
            </a:r>
          </a:p>
          <a:p>
            <a:pPr marL="342900" indent="-342900" algn="l">
              <a:buFont typeface="Arial" pitchFamily="34" charset="0"/>
              <a:buChar char="•"/>
            </a:pPr>
            <a:r>
              <a:rPr lang="en-US" dirty="0" smtClean="0"/>
              <a:t>Austria wanted to reclaim Silesia and defeat Prussia brutally while Prussia wanted to keep Silesia and acquire more land</a:t>
            </a:r>
            <a:endParaRPr lang="en-US" dirty="0"/>
          </a:p>
        </p:txBody>
      </p:sp>
      <p:sp>
        <p:nvSpPr>
          <p:cNvPr id="3" name="Title 2"/>
          <p:cNvSpPr>
            <a:spLocks noGrp="1"/>
          </p:cNvSpPr>
          <p:nvPr>
            <p:ph type="title"/>
          </p:nvPr>
        </p:nvSpPr>
        <p:spPr/>
        <p:txBody>
          <a:bodyPr/>
          <a:lstStyle/>
          <a:p>
            <a:r>
              <a:rPr lang="en-US" dirty="0" smtClean="0"/>
              <a:t>The Opposing Sides</a:t>
            </a:r>
            <a:endParaRPr lang="en-US" dirty="0"/>
          </a:p>
        </p:txBody>
      </p:sp>
      <p:pic>
        <p:nvPicPr>
          <p:cNvPr id="9218" name="Picture 2" descr="C:\Users\sy\Desktop\belli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8014"/>
            <a:ext cx="31242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5332214"/>
            <a:ext cx="2819400" cy="646331"/>
          </a:xfrm>
          <a:prstGeom prst="rect">
            <a:avLst/>
          </a:prstGeom>
          <a:noFill/>
        </p:spPr>
        <p:txBody>
          <a:bodyPr wrap="square" rtlCol="0">
            <a:spAutoFit/>
          </a:bodyPr>
          <a:lstStyle/>
          <a:p>
            <a:pPr algn="ctr"/>
            <a:r>
              <a:rPr lang="en-US" dirty="0" smtClean="0"/>
              <a:t>Flags of the Belligerents of the Seven Years’ War</a:t>
            </a:r>
            <a:endParaRPr lang="en-US" dirty="0"/>
          </a:p>
        </p:txBody>
      </p:sp>
    </p:spTree>
    <p:extLst>
      <p:ext uri="{BB962C8B-B14F-4D97-AF65-F5344CB8AC3E}">
        <p14:creationId xmlns:p14="http://schemas.microsoft.com/office/powerpoint/2010/main" val="331599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81200"/>
            <a:ext cx="5359040" cy="4191000"/>
          </a:xfrm>
        </p:spPr>
        <p:txBody>
          <a:bodyPr>
            <a:noAutofit/>
          </a:bodyPr>
          <a:lstStyle/>
          <a:p>
            <a:pPr marL="342900" indent="-342900" algn="l">
              <a:buFont typeface="Arial" pitchFamily="34" charset="0"/>
              <a:buChar char="•"/>
            </a:pPr>
            <a:r>
              <a:rPr lang="en-US" sz="1800" dirty="0" smtClean="0"/>
              <a:t>Austria knew that Bourbon France was no longer important to them and that their alliance and position within the Holy Roman Empire was dependent on the actions of Prussia and as such they planned a “Diplomatic Revolution” against the geographically vulnerable Prussia.</a:t>
            </a:r>
          </a:p>
          <a:p>
            <a:pPr algn="l"/>
            <a:endParaRPr lang="en-US" sz="1800" dirty="0" smtClean="0"/>
          </a:p>
        </p:txBody>
      </p:sp>
      <p:sp>
        <p:nvSpPr>
          <p:cNvPr id="3" name="Title 2"/>
          <p:cNvSpPr>
            <a:spLocks noGrp="1"/>
          </p:cNvSpPr>
          <p:nvPr>
            <p:ph type="title"/>
          </p:nvPr>
        </p:nvSpPr>
        <p:spPr/>
        <p:txBody>
          <a:bodyPr/>
          <a:lstStyle/>
          <a:p>
            <a:r>
              <a:rPr lang="en-US" dirty="0" smtClean="0"/>
              <a:t>Strategies</a:t>
            </a:r>
            <a:endParaRPr lang="en-US" dirty="0"/>
          </a:p>
        </p:txBody>
      </p:sp>
      <p:pic>
        <p:nvPicPr>
          <p:cNvPr id="10242" name="Picture 2" descr="http://www.flags.net/images/largeflags/AUST0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2722">
            <a:off x="5943600" y="1981200"/>
            <a:ext cx="2899703" cy="1943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6200" y="4267200"/>
            <a:ext cx="4800600" cy="2585323"/>
          </a:xfrm>
          <a:prstGeom prst="rect">
            <a:avLst/>
          </a:prstGeom>
          <a:noFill/>
        </p:spPr>
        <p:txBody>
          <a:bodyPr wrap="square" rtlCol="0">
            <a:spAutoFit/>
          </a:bodyPr>
          <a:lstStyle/>
          <a:p>
            <a:pPr marL="285750" indent="-285750">
              <a:buFont typeface="Arial" pitchFamily="34" charset="0"/>
              <a:buChar char="•"/>
            </a:pPr>
            <a:r>
              <a:rPr lang="en-US" dirty="0"/>
              <a:t>Prussia wanted to try and compensate for their vulnerability through alliances with other countries and sought England for help as their protection of Hannover  meant that they would sign the Convention of Westminster with Prussia in January 1756 which meant that France was now against Prussia and England was their new ally in the war.</a:t>
            </a:r>
          </a:p>
          <a:p>
            <a:endParaRPr lang="en-US" dirty="0"/>
          </a:p>
        </p:txBody>
      </p:sp>
      <p:pic>
        <p:nvPicPr>
          <p:cNvPr id="10244" name="Picture 4" descr="http://www.crwflags.com/fotw/images/d/de_pru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41162">
            <a:off x="358921" y="4296468"/>
            <a:ext cx="3476625" cy="20669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4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lgn="l">
              <a:buFont typeface="Arial" pitchFamily="34" charset="0"/>
              <a:buChar char="•"/>
            </a:pPr>
            <a:r>
              <a:rPr lang="en-US" dirty="0" smtClean="0"/>
              <a:t>Frederick the Great’s genius led to multiple victories but he had to run his army all across Prussia to fight off invading forces.  The longer the war went on the more the threats of Russian attacks on Brandenburg and Austrian assaults through Silesia and Saxony loomed over him.</a:t>
            </a:r>
          </a:p>
          <a:p>
            <a:pPr marL="342900" indent="-342900" algn="l">
              <a:buFont typeface="Arial" pitchFamily="34" charset="0"/>
              <a:buChar char="•"/>
            </a:pPr>
            <a:r>
              <a:rPr lang="en-US" dirty="0" smtClean="0"/>
              <a:t>Almost exhausted entirely, Prussia faced a total collapse but the opposing side was also war-weary and his enemies became increasingly suspicious of one another and in the end Prussia was saved by the death of Empress Elizabeth in 1762 who was replaced with Tsar Peter III who admired Frederick and as such, the Tsar had Russian troops exit Prussia and William Pitt’s replacement brought about an agreement with France that ended their war that was hurting Prussia – this meant that Austria’s allies and coalition fell apart so technically Prussia won.</a:t>
            </a:r>
            <a:endParaRPr lang="en-US" dirty="0"/>
          </a:p>
        </p:txBody>
      </p:sp>
      <p:sp>
        <p:nvSpPr>
          <p:cNvPr id="3" name="Title 2"/>
          <p:cNvSpPr>
            <a:spLocks noGrp="1"/>
          </p:cNvSpPr>
          <p:nvPr>
            <p:ph type="title"/>
          </p:nvPr>
        </p:nvSpPr>
        <p:spPr/>
        <p:txBody>
          <a:bodyPr/>
          <a:lstStyle/>
          <a:p>
            <a:r>
              <a:rPr lang="en-US" dirty="0" smtClean="0"/>
              <a:t>Course and outcome of the war</a:t>
            </a:r>
            <a:endParaRPr lang="en-US" dirty="0"/>
          </a:p>
        </p:txBody>
      </p:sp>
    </p:spTree>
    <p:extLst>
      <p:ext uri="{BB962C8B-B14F-4D97-AF65-F5344CB8AC3E}">
        <p14:creationId xmlns:p14="http://schemas.microsoft.com/office/powerpoint/2010/main" val="395948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828800"/>
            <a:ext cx="8077200" cy="2322576"/>
          </a:xfrm>
        </p:spPr>
        <p:txBody>
          <a:bodyPr>
            <a:normAutofit/>
          </a:bodyPr>
          <a:lstStyle/>
          <a:p>
            <a:pPr marL="342900" indent="-342900" algn="l">
              <a:buFont typeface="Arial" pitchFamily="34" charset="0"/>
              <a:buChar char="•"/>
            </a:pPr>
            <a:r>
              <a:rPr lang="en-US" dirty="0" smtClean="0"/>
              <a:t>The Seven Years’ War finally came to an end through the signing of the Peace of </a:t>
            </a:r>
            <a:r>
              <a:rPr lang="en-US" dirty="0" err="1" smtClean="0"/>
              <a:t>Hubertusburg</a:t>
            </a:r>
            <a:r>
              <a:rPr lang="en-US" dirty="0" smtClean="0"/>
              <a:t> (1763) that settled the continental phase of the Seven Year’s war in Europe.</a:t>
            </a:r>
          </a:p>
          <a:p>
            <a:pPr marL="342900" indent="-342900" algn="l">
              <a:buFont typeface="Arial" pitchFamily="34" charset="0"/>
              <a:buChar char="•"/>
            </a:pPr>
            <a:r>
              <a:rPr lang="en-US" dirty="0" smtClean="0"/>
              <a:t>Prussia gained allies in the war and by the end of the Seven Years’ War Prussia  returned Saxony to Austria and the Prussians got to keep Silesia.</a:t>
            </a:r>
          </a:p>
          <a:p>
            <a:pPr marL="342900" indent="-342900" algn="l">
              <a:buFont typeface="Arial" pitchFamily="34" charset="0"/>
              <a:buChar char="•"/>
            </a:pPr>
            <a:r>
              <a:rPr lang="en-US" dirty="0" smtClean="0"/>
              <a:t>The status quo of Europe was restored and Frederick returned to Berlin</a:t>
            </a:r>
          </a:p>
          <a:p>
            <a:pPr marL="342900" indent="-342900" algn="l">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t>Prussia’s Gains in the War</a:t>
            </a:r>
            <a:endParaRPr lang="en-US" dirty="0"/>
          </a:p>
        </p:txBody>
      </p:sp>
      <p:pic>
        <p:nvPicPr>
          <p:cNvPr id="11266" name="Picture 2" descr="http://www.zum.de/whkmla/histatlas/germany/prfrederi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01440"/>
            <a:ext cx="8382000" cy="2499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05200" y="6400800"/>
            <a:ext cx="2286000" cy="369332"/>
          </a:xfrm>
          <a:prstGeom prst="rect">
            <a:avLst/>
          </a:prstGeom>
          <a:noFill/>
        </p:spPr>
        <p:txBody>
          <a:bodyPr wrap="square" rtlCol="0">
            <a:spAutoFit/>
          </a:bodyPr>
          <a:lstStyle/>
          <a:p>
            <a:pPr algn="ctr"/>
            <a:r>
              <a:rPr lang="en-US" dirty="0" smtClean="0"/>
              <a:t>Prussia in 1763</a:t>
            </a:r>
            <a:endParaRPr lang="en-US" dirty="0"/>
          </a:p>
        </p:txBody>
      </p:sp>
    </p:spTree>
    <p:extLst>
      <p:ext uri="{BB962C8B-B14F-4D97-AF65-F5344CB8AC3E}">
        <p14:creationId xmlns:p14="http://schemas.microsoft.com/office/powerpoint/2010/main" val="7141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05000"/>
            <a:ext cx="8077200" cy="4075176"/>
          </a:xfrm>
        </p:spPr>
        <p:txBody>
          <a:bodyPr>
            <a:noAutofit/>
          </a:bodyPr>
          <a:lstStyle/>
          <a:p>
            <a:pPr algn="l"/>
            <a:r>
              <a:rPr lang="en-US" sz="1200" dirty="0"/>
              <a:t>Map of Prussia</a:t>
            </a:r>
          </a:p>
          <a:p>
            <a:pPr algn="l"/>
            <a:r>
              <a:rPr lang="en-US" sz="1200" dirty="0"/>
              <a:t>http://www.classzone.com/cz/books/ms_wh_survey/resources/images/chapter_maps/wh19_prussia.jpg</a:t>
            </a:r>
          </a:p>
          <a:p>
            <a:pPr algn="l"/>
            <a:endParaRPr lang="en-US" sz="1200" dirty="0"/>
          </a:p>
          <a:p>
            <a:pPr algn="l"/>
            <a:r>
              <a:rPr lang="en-US" sz="1200" dirty="0"/>
              <a:t>Great Elector Frederick I</a:t>
            </a:r>
          </a:p>
          <a:p>
            <a:pPr algn="l"/>
            <a:r>
              <a:rPr lang="en-US" sz="1200" dirty="0"/>
              <a:t>http://en.wikipedia.org/wiki/File:Frans_Luycx_011.jpg</a:t>
            </a:r>
          </a:p>
          <a:p>
            <a:pPr algn="l"/>
            <a:endParaRPr lang="en-US" sz="1200" dirty="0"/>
          </a:p>
          <a:p>
            <a:pPr algn="l"/>
            <a:r>
              <a:rPr lang="en-US" sz="1200" dirty="0"/>
              <a:t>King Frederick</a:t>
            </a:r>
          </a:p>
          <a:p>
            <a:pPr algn="l"/>
            <a:r>
              <a:rPr lang="en-US" sz="1200" dirty="0"/>
              <a:t>http://en.wikipedia.org/wiki/File:Weidemann;_Frederik_I_von_Preu%C3%9Fen.jpg</a:t>
            </a:r>
          </a:p>
          <a:p>
            <a:pPr algn="l"/>
            <a:endParaRPr lang="en-US" sz="1200" dirty="0"/>
          </a:p>
          <a:p>
            <a:pPr algn="l"/>
            <a:r>
              <a:rPr lang="en-US" sz="1200" dirty="0"/>
              <a:t>Frederick William I</a:t>
            </a:r>
          </a:p>
          <a:p>
            <a:pPr algn="l"/>
            <a:r>
              <a:rPr lang="en-US" sz="1200" dirty="0"/>
              <a:t>http://en.wikipedia.org/wiki/File:Friedrich_Wilhelm_I_1713.jpg</a:t>
            </a:r>
          </a:p>
          <a:p>
            <a:pPr algn="l"/>
            <a:endParaRPr lang="en-US" sz="1200" dirty="0"/>
          </a:p>
          <a:p>
            <a:pPr algn="l"/>
            <a:r>
              <a:rPr lang="en-US" sz="1200" dirty="0"/>
              <a:t>Frederick II as prince</a:t>
            </a:r>
          </a:p>
          <a:p>
            <a:pPr algn="l"/>
            <a:r>
              <a:rPr lang="en-US" sz="1200" dirty="0"/>
              <a:t>http://en.wikipedia.org/wiki/File:Antoine_Pesne_-_Frederick_the_Great_as_Crown_Prince_-_WGA17377.jpg</a:t>
            </a:r>
          </a:p>
          <a:p>
            <a:pPr algn="l"/>
            <a:endParaRPr lang="en-US" sz="1200" dirty="0"/>
          </a:p>
          <a:p>
            <a:pPr algn="l"/>
            <a:r>
              <a:rPr lang="en-US" sz="1200" dirty="0"/>
              <a:t>Frederick the Great</a:t>
            </a:r>
          </a:p>
          <a:p>
            <a:pPr algn="l"/>
            <a:r>
              <a:rPr lang="en-US" sz="1200" dirty="0"/>
              <a:t>http://en.wikipedia.org/wiki/File:Portraitoffrederickthegreat.jpg</a:t>
            </a:r>
          </a:p>
          <a:p>
            <a:pPr algn="l"/>
            <a:endParaRPr lang="en-US" sz="1000" dirty="0"/>
          </a:p>
        </p:txBody>
      </p:sp>
      <p:sp>
        <p:nvSpPr>
          <p:cNvPr id="3" name="Title 2"/>
          <p:cNvSpPr>
            <a:spLocks noGrp="1"/>
          </p:cNvSpPr>
          <p:nvPr>
            <p:ph type="title"/>
          </p:nvPr>
        </p:nvSpPr>
        <p:spPr/>
        <p:txBody>
          <a:bodyPr/>
          <a:lstStyle/>
          <a:p>
            <a:r>
              <a:rPr lang="en-US" dirty="0" smtClean="0"/>
              <a:t>Image sources</a:t>
            </a:r>
            <a:endParaRPr lang="en-US" dirty="0"/>
          </a:p>
        </p:txBody>
      </p:sp>
    </p:spTree>
    <p:extLst>
      <p:ext uri="{BB962C8B-B14F-4D97-AF65-F5344CB8AC3E}">
        <p14:creationId xmlns:p14="http://schemas.microsoft.com/office/powerpoint/2010/main" val="140658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55000" lnSpcReduction="20000"/>
          </a:bodyPr>
          <a:lstStyle/>
          <a:p>
            <a:pPr algn="l"/>
            <a:r>
              <a:rPr lang="en-US" sz="2200" dirty="0"/>
              <a:t>Silesia</a:t>
            </a:r>
          </a:p>
          <a:p>
            <a:pPr algn="l"/>
            <a:r>
              <a:rPr lang="en-US" sz="2200" dirty="0"/>
              <a:t>http://upload.wikimedia.org/wikipedia/commons/thumb/0/01/Map-Prussia-Silesia.svg/250px-Map-Prussia-Silesia.svg.png</a:t>
            </a:r>
          </a:p>
          <a:p>
            <a:pPr algn="l"/>
            <a:endParaRPr lang="en-US" sz="2200" dirty="0"/>
          </a:p>
          <a:p>
            <a:pPr algn="l"/>
            <a:r>
              <a:rPr lang="en-US" sz="2200" dirty="0"/>
              <a:t>Map of the Seven Years' War</a:t>
            </a:r>
          </a:p>
          <a:p>
            <a:pPr algn="l"/>
            <a:r>
              <a:rPr lang="en-US" sz="2200" dirty="0"/>
              <a:t>http://en.wikipedia.org/wiki/File:SevenYearsWar.png</a:t>
            </a:r>
          </a:p>
          <a:p>
            <a:pPr algn="l"/>
            <a:endParaRPr lang="en-US" sz="2200" dirty="0"/>
          </a:p>
          <a:p>
            <a:pPr algn="l"/>
            <a:r>
              <a:rPr lang="en-US" sz="2200" dirty="0"/>
              <a:t>Flags of the Belligerent of Seven Years' War</a:t>
            </a:r>
          </a:p>
          <a:p>
            <a:pPr algn="l"/>
            <a:r>
              <a:rPr lang="en-US" sz="2200" dirty="0"/>
              <a:t>http://en.wikipedia.org/wiki/Seven_Years'_War</a:t>
            </a:r>
          </a:p>
          <a:p>
            <a:pPr algn="l"/>
            <a:endParaRPr lang="en-US" sz="2200" dirty="0"/>
          </a:p>
          <a:p>
            <a:pPr algn="l"/>
            <a:r>
              <a:rPr lang="en-US" sz="2200" dirty="0"/>
              <a:t>Flag of Austria</a:t>
            </a:r>
          </a:p>
          <a:p>
            <a:pPr algn="l"/>
            <a:r>
              <a:rPr lang="en-US" sz="2200" dirty="0"/>
              <a:t>http://www.flags.net/images/largeflags/AUST0002.GIF</a:t>
            </a:r>
          </a:p>
          <a:p>
            <a:pPr algn="l"/>
            <a:endParaRPr lang="en-US" sz="2200" dirty="0"/>
          </a:p>
          <a:p>
            <a:pPr algn="l"/>
            <a:r>
              <a:rPr lang="en-US" sz="2200" dirty="0"/>
              <a:t>Flag of Prussia</a:t>
            </a:r>
          </a:p>
          <a:p>
            <a:pPr algn="l"/>
            <a:r>
              <a:rPr lang="en-US" sz="2200" dirty="0"/>
              <a:t>http://www.crwflags.com/fotw/images/d/de_prus1.gif</a:t>
            </a:r>
          </a:p>
          <a:p>
            <a:pPr algn="l"/>
            <a:endParaRPr lang="en-US" sz="2200" dirty="0"/>
          </a:p>
          <a:p>
            <a:pPr algn="l"/>
            <a:r>
              <a:rPr lang="en-US" sz="2200" dirty="0"/>
              <a:t>Prussia in 1763</a:t>
            </a:r>
          </a:p>
          <a:p>
            <a:pPr algn="l"/>
            <a:r>
              <a:rPr lang="en-US" sz="2200" dirty="0"/>
              <a:t>http://www.zum.de/whkmla/histatlas/germany/prfrederick.gif</a:t>
            </a:r>
          </a:p>
          <a:p>
            <a:endParaRPr lang="en-US" dirty="0"/>
          </a:p>
        </p:txBody>
      </p:sp>
      <p:sp>
        <p:nvSpPr>
          <p:cNvPr id="3" name="Title 2"/>
          <p:cNvSpPr>
            <a:spLocks noGrp="1"/>
          </p:cNvSpPr>
          <p:nvPr>
            <p:ph type="title"/>
          </p:nvPr>
        </p:nvSpPr>
        <p:spPr/>
        <p:txBody>
          <a:bodyPr/>
          <a:lstStyle/>
          <a:p>
            <a:r>
              <a:rPr lang="en-US" dirty="0" smtClean="0"/>
              <a:t>Image Sources (Cont.)</a:t>
            </a:r>
            <a:endParaRPr lang="en-US" dirty="0"/>
          </a:p>
        </p:txBody>
      </p:sp>
    </p:spTree>
    <p:extLst>
      <p:ext uri="{BB962C8B-B14F-4D97-AF65-F5344CB8AC3E}">
        <p14:creationId xmlns:p14="http://schemas.microsoft.com/office/powerpoint/2010/main" val="109017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a:t>Chambers, Mortimer. The Western Experience. Boston: McGraw-Hill, 2003. </a:t>
            </a:r>
            <a:r>
              <a:rPr lang="en-US" dirty="0" smtClean="0"/>
              <a:t>	Print</a:t>
            </a:r>
            <a:r>
              <a:rPr lang="en-US" dirty="0"/>
              <a:t>.</a:t>
            </a:r>
            <a:endParaRPr lang="en-US" dirty="0"/>
          </a:p>
        </p:txBody>
      </p:sp>
      <p:sp>
        <p:nvSpPr>
          <p:cNvPr id="3" name="Title 2"/>
          <p:cNvSpPr>
            <a:spLocks noGrp="1"/>
          </p:cNvSpPr>
          <p:nvPr>
            <p:ph type="title"/>
          </p:nvPr>
        </p:nvSpPr>
        <p:spPr/>
        <p:txBody>
          <a:bodyPr/>
          <a:lstStyle/>
          <a:p>
            <a:r>
              <a:rPr lang="en-US" dirty="0" smtClean="0"/>
              <a:t>Work Cited</a:t>
            </a:r>
            <a:endParaRPr lang="en-US" dirty="0"/>
          </a:p>
        </p:txBody>
      </p:sp>
    </p:spTree>
    <p:extLst>
      <p:ext uri="{BB962C8B-B14F-4D97-AF65-F5344CB8AC3E}">
        <p14:creationId xmlns:p14="http://schemas.microsoft.com/office/powerpoint/2010/main" val="90378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lgn="l">
              <a:buFont typeface="Arial" pitchFamily="34" charset="0"/>
              <a:buChar char="•"/>
            </a:pPr>
            <a:r>
              <a:rPr lang="en-US" dirty="0" smtClean="0"/>
              <a:t>Prussia is a country located between German and Russia, and above Austria and Poland</a:t>
            </a:r>
          </a:p>
          <a:p>
            <a:pPr marL="342900" indent="-342900" algn="l">
              <a:buFont typeface="Arial" pitchFamily="34" charset="0"/>
              <a:buChar char="•"/>
            </a:pPr>
            <a:r>
              <a:rPr lang="en-US" dirty="0" smtClean="0"/>
              <a:t>Prussia is a country ruled by                                                                     the Hohenzollern family</a:t>
            </a:r>
          </a:p>
          <a:p>
            <a:pPr marL="342900" indent="-342900" algn="l">
              <a:buFont typeface="Arial" pitchFamily="34" charset="0"/>
              <a:buChar char="•"/>
            </a:pPr>
            <a:r>
              <a:rPr lang="en-US" dirty="0" smtClean="0"/>
              <a:t>Prussia is a military state with                                                                   an army that was feared by                                                                        all of Europe at its height</a:t>
            </a:r>
          </a:p>
          <a:p>
            <a:pPr marL="342900" indent="-342900" algn="l">
              <a:buFont typeface="Arial" pitchFamily="34" charset="0"/>
              <a:buChar char="•"/>
            </a:pPr>
            <a:endParaRPr lang="en-US" dirty="0" smtClean="0"/>
          </a:p>
          <a:p>
            <a:pPr marL="342900" indent="-342900" algn="l">
              <a:buFont typeface="Arial" pitchFamily="34" charset="0"/>
              <a:buChar char="•"/>
            </a:pPr>
            <a:endParaRPr lang="en-US" dirty="0" smtClean="0"/>
          </a:p>
          <a:p>
            <a:pPr algn="l"/>
            <a:endParaRPr lang="en-US" dirty="0" smtClean="0"/>
          </a:p>
          <a:p>
            <a:pPr algn="l"/>
            <a:endParaRPr lang="en-US" dirty="0"/>
          </a:p>
        </p:txBody>
      </p:sp>
      <p:sp>
        <p:nvSpPr>
          <p:cNvPr id="3" name="Title 2"/>
          <p:cNvSpPr>
            <a:spLocks noGrp="1"/>
          </p:cNvSpPr>
          <p:nvPr>
            <p:ph type="title"/>
          </p:nvPr>
        </p:nvSpPr>
        <p:spPr/>
        <p:txBody>
          <a:bodyPr/>
          <a:lstStyle/>
          <a:p>
            <a:r>
              <a:rPr lang="en-US" dirty="0" smtClean="0"/>
              <a:t>What is it and where can I find it?</a:t>
            </a:r>
            <a:endParaRPr lang="en-US" dirty="0"/>
          </a:p>
        </p:txBody>
      </p:sp>
      <p:pic>
        <p:nvPicPr>
          <p:cNvPr id="1026" name="Picture 2" descr="http://www.classzone.com/cz/books/ms_wh_survey/resources/images/chapter_maps/wh19_pruss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705056"/>
            <a:ext cx="4665465" cy="345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8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lgn="l">
              <a:buFont typeface="Arial" pitchFamily="34" charset="0"/>
              <a:buChar char="•"/>
            </a:pPr>
            <a:r>
              <a:rPr lang="en-US" dirty="0" smtClean="0"/>
              <a:t>Great Elector Frederick I was known for his military and political prowess</a:t>
            </a:r>
          </a:p>
          <a:p>
            <a:pPr marL="342900" indent="-342900" algn="l">
              <a:buFont typeface="Arial" pitchFamily="34" charset="0"/>
              <a:buChar char="•"/>
            </a:pPr>
            <a:r>
              <a:rPr lang="en-US" dirty="0" smtClean="0"/>
              <a:t>He promoted trade</a:t>
            </a:r>
          </a:p>
          <a:p>
            <a:pPr marL="342900" indent="-342900" algn="l">
              <a:buFont typeface="Arial" pitchFamily="34" charset="0"/>
              <a:buChar char="•"/>
            </a:pPr>
            <a:r>
              <a:rPr lang="en-US" dirty="0" smtClean="0"/>
              <a:t>He had Prussia take part in the Thirty Years’ War</a:t>
            </a:r>
          </a:p>
          <a:p>
            <a:pPr marL="342900" indent="-342900" algn="l">
              <a:buFont typeface="Arial" pitchFamily="34" charset="0"/>
              <a:buChar char="•"/>
            </a:pPr>
            <a:r>
              <a:rPr lang="en-US" dirty="0" smtClean="0"/>
              <a:t>Great Elector Frederick I raised an army of 40,000</a:t>
            </a:r>
          </a:p>
          <a:p>
            <a:pPr marL="342900" indent="-342900" algn="l">
              <a:buFont typeface="Arial" pitchFamily="34" charset="0"/>
              <a:buChar char="•"/>
            </a:pPr>
            <a:r>
              <a:rPr lang="en-US" dirty="0" smtClean="0"/>
              <a:t>He created a policy of religious tolerance</a:t>
            </a:r>
          </a:p>
          <a:p>
            <a:pPr marL="342900" indent="-342900" algn="l">
              <a:buFont typeface="Arial" pitchFamily="34" charset="0"/>
              <a:buChar char="•"/>
            </a:pPr>
            <a:r>
              <a:rPr lang="en-US" dirty="0" smtClean="0"/>
              <a:t>His Edict of Potsdam gave Huguenots multiple                               benefits and gave Protestants tax-free status                                            for 10 years which caused a huge population rise                                       in Prussia.</a:t>
            </a:r>
          </a:p>
        </p:txBody>
      </p:sp>
      <p:sp>
        <p:nvSpPr>
          <p:cNvPr id="3" name="Title 2"/>
          <p:cNvSpPr>
            <a:spLocks noGrp="1"/>
          </p:cNvSpPr>
          <p:nvPr>
            <p:ph type="title"/>
          </p:nvPr>
        </p:nvSpPr>
        <p:spPr/>
        <p:txBody>
          <a:bodyPr/>
          <a:lstStyle/>
          <a:p>
            <a:r>
              <a:rPr lang="en-US" dirty="0" smtClean="0"/>
              <a:t>Great Elector Frederick I</a:t>
            </a:r>
            <a:endParaRPr lang="en-US" dirty="0"/>
          </a:p>
        </p:txBody>
      </p:sp>
      <p:pic>
        <p:nvPicPr>
          <p:cNvPr id="2052" name="Picture 4" descr="File:Frans Luycx 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743200"/>
            <a:ext cx="2622523" cy="3324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0" y="6067426"/>
            <a:ext cx="2209800" cy="646331"/>
          </a:xfrm>
          <a:prstGeom prst="rect">
            <a:avLst/>
          </a:prstGeom>
          <a:noFill/>
        </p:spPr>
        <p:txBody>
          <a:bodyPr wrap="square" rtlCol="0">
            <a:spAutoFit/>
          </a:bodyPr>
          <a:lstStyle/>
          <a:p>
            <a:pPr algn="ctr"/>
            <a:r>
              <a:rPr lang="en-US" dirty="0" smtClean="0"/>
              <a:t>Great Elector Frederick I</a:t>
            </a:r>
            <a:endParaRPr lang="en-US" dirty="0"/>
          </a:p>
        </p:txBody>
      </p:sp>
    </p:spTree>
    <p:extLst>
      <p:ext uri="{BB962C8B-B14F-4D97-AF65-F5344CB8AC3E}">
        <p14:creationId xmlns:p14="http://schemas.microsoft.com/office/powerpoint/2010/main" val="160849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124200" y="2020824"/>
            <a:ext cx="5562600" cy="4075176"/>
          </a:xfrm>
        </p:spPr>
        <p:txBody>
          <a:bodyPr/>
          <a:lstStyle/>
          <a:p>
            <a:pPr marL="342900" indent="-342900" algn="l">
              <a:buFont typeface="Arial" pitchFamily="34" charset="0"/>
              <a:buChar char="•"/>
            </a:pPr>
            <a:r>
              <a:rPr lang="en-US" dirty="0" smtClean="0"/>
              <a:t>Born Frederick III</a:t>
            </a:r>
          </a:p>
          <a:p>
            <a:pPr marL="342900" indent="-342900" algn="l">
              <a:buFont typeface="Arial" pitchFamily="34" charset="0"/>
              <a:buChar char="•"/>
            </a:pPr>
            <a:r>
              <a:rPr lang="en-US" dirty="0" smtClean="0"/>
              <a:t>Became the first royalty of Prussia under the title of king after he crowned himself so on January 18, 1701.</a:t>
            </a:r>
          </a:p>
          <a:p>
            <a:pPr marL="342900" indent="-342900" algn="l">
              <a:buFont typeface="Arial" pitchFamily="34" charset="0"/>
              <a:buChar char="•"/>
            </a:pPr>
            <a:r>
              <a:rPr lang="en-US" dirty="0" smtClean="0"/>
              <a:t>He was a patron of the arts and loved poetry.</a:t>
            </a:r>
          </a:p>
          <a:p>
            <a:pPr marL="342900" indent="-342900" algn="l">
              <a:buFont typeface="Arial" pitchFamily="34" charset="0"/>
              <a:buChar char="•"/>
            </a:pPr>
            <a:r>
              <a:rPr lang="en-US" u="sng" dirty="0" smtClean="0"/>
              <a:t>Fun Fact:</a:t>
            </a:r>
            <a:r>
              <a:rPr lang="en-US" dirty="0" smtClean="0"/>
              <a:t> Though he was the first royalty </a:t>
            </a:r>
            <a:r>
              <a:rPr lang="en-US" i="1" dirty="0" smtClean="0"/>
              <a:t>technically</a:t>
            </a:r>
            <a:r>
              <a:rPr lang="en-US" dirty="0"/>
              <a:t> </a:t>
            </a:r>
            <a:r>
              <a:rPr lang="en-US" dirty="0" smtClean="0"/>
              <a:t>he was never actually king OF Prussia just king IN Prussia. This was in order to prevent reducing the power of the Holy Roman Empire in the Prussian territories. As such, Frederick William I was the </a:t>
            </a:r>
            <a:r>
              <a:rPr lang="en-US" i="1" dirty="0" smtClean="0"/>
              <a:t>real</a:t>
            </a:r>
            <a:r>
              <a:rPr lang="en-US" dirty="0" smtClean="0"/>
              <a:t> first king of Prussia.</a:t>
            </a:r>
            <a:endParaRPr lang="en-US" u="sng" dirty="0" smtClean="0"/>
          </a:p>
          <a:p>
            <a:pPr marL="342900" indent="-342900" algn="l">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t>King Frederick I</a:t>
            </a:r>
            <a:endParaRPr lang="en-US" dirty="0"/>
          </a:p>
        </p:txBody>
      </p:sp>
      <p:pic>
        <p:nvPicPr>
          <p:cNvPr id="3074" name="Picture 2" descr="File:Weidemann; Frederik I von Preuß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 y="2008719"/>
            <a:ext cx="2209800" cy="39869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540" y="5995678"/>
            <a:ext cx="2209800" cy="369332"/>
          </a:xfrm>
          <a:prstGeom prst="rect">
            <a:avLst/>
          </a:prstGeom>
          <a:noFill/>
        </p:spPr>
        <p:txBody>
          <a:bodyPr wrap="square" rtlCol="0">
            <a:spAutoFit/>
          </a:bodyPr>
          <a:lstStyle/>
          <a:p>
            <a:pPr algn="ctr"/>
            <a:r>
              <a:rPr lang="en-US" dirty="0" smtClean="0"/>
              <a:t>King Frederick I</a:t>
            </a:r>
            <a:endParaRPr lang="en-US" dirty="0"/>
          </a:p>
        </p:txBody>
      </p:sp>
    </p:spTree>
    <p:extLst>
      <p:ext uri="{BB962C8B-B14F-4D97-AF65-F5344CB8AC3E}">
        <p14:creationId xmlns:p14="http://schemas.microsoft.com/office/powerpoint/2010/main" val="87112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342900" indent="-342900" algn="l">
              <a:buFont typeface="Arial" pitchFamily="34" charset="0"/>
              <a:buChar char="•"/>
            </a:pPr>
            <a:r>
              <a:rPr lang="en-US" dirty="0" smtClean="0"/>
              <a:t>Relentless in his pursuit of strengthening absolutism in Prussia.</a:t>
            </a:r>
          </a:p>
          <a:p>
            <a:pPr marL="342900" indent="-342900" algn="l">
              <a:buFont typeface="Arial" pitchFamily="34" charset="0"/>
              <a:buChar char="•"/>
            </a:pPr>
            <a:r>
              <a:rPr lang="en-US" dirty="0" smtClean="0"/>
              <a:t>Hated court life and he attempted to supervise and regulate everything all by himself – true absolutism.</a:t>
            </a:r>
          </a:p>
          <a:p>
            <a:pPr marL="342900" indent="-342900" algn="l">
              <a:buFont typeface="Arial" pitchFamily="34" charset="0"/>
              <a:buChar char="•"/>
            </a:pPr>
            <a:r>
              <a:rPr lang="en-US" dirty="0" smtClean="0"/>
              <a:t>Under him the army grew from</a:t>
            </a:r>
          </a:p>
          <a:p>
            <a:pPr algn="l"/>
            <a:r>
              <a:rPr lang="en-US" dirty="0" smtClean="0"/>
              <a:t>38,000 to 80,000.  Foreigners made </a:t>
            </a:r>
          </a:p>
          <a:p>
            <a:pPr algn="l"/>
            <a:r>
              <a:rPr lang="en-US" dirty="0" smtClean="0"/>
              <a:t>up 1/3 of his army and all solders</a:t>
            </a:r>
          </a:p>
          <a:p>
            <a:pPr algn="l"/>
            <a:r>
              <a:rPr lang="en-US" dirty="0" smtClean="0"/>
              <a:t>went through boot camp.</a:t>
            </a:r>
          </a:p>
          <a:p>
            <a:pPr marL="342900" indent="-342900" algn="l">
              <a:buFont typeface="Arial" pitchFamily="34" charset="0"/>
              <a:buChar char="•"/>
            </a:pPr>
            <a:r>
              <a:rPr lang="en-US" dirty="0" smtClean="0"/>
              <a:t>He was commander in chief but </a:t>
            </a:r>
          </a:p>
          <a:p>
            <a:pPr algn="l"/>
            <a:r>
              <a:rPr lang="en-US" dirty="0" smtClean="0"/>
              <a:t>he refused to engage in battle.</a:t>
            </a:r>
          </a:p>
          <a:p>
            <a:pPr marL="342900" indent="-342900" algn="l">
              <a:buFont typeface="Arial" pitchFamily="34" charset="0"/>
              <a:buChar char="•"/>
            </a:pPr>
            <a:r>
              <a:rPr lang="en-US" dirty="0" smtClean="0"/>
              <a:t>His crowning achievement was his</a:t>
            </a:r>
          </a:p>
          <a:p>
            <a:pPr algn="l"/>
            <a:r>
              <a:rPr lang="en-US" dirty="0" smtClean="0"/>
              <a:t>son Frederick II</a:t>
            </a:r>
          </a:p>
          <a:p>
            <a:pPr algn="l"/>
            <a:endParaRPr lang="en-US" dirty="0"/>
          </a:p>
        </p:txBody>
      </p:sp>
      <p:sp>
        <p:nvSpPr>
          <p:cNvPr id="3" name="Title 2"/>
          <p:cNvSpPr>
            <a:spLocks noGrp="1"/>
          </p:cNvSpPr>
          <p:nvPr>
            <p:ph type="title"/>
          </p:nvPr>
        </p:nvSpPr>
        <p:spPr/>
        <p:txBody>
          <a:bodyPr/>
          <a:lstStyle/>
          <a:p>
            <a:r>
              <a:rPr lang="en-US" dirty="0" smtClean="0"/>
              <a:t>FREDERICK William I</a:t>
            </a:r>
            <a:endParaRPr lang="en-US" dirty="0"/>
          </a:p>
        </p:txBody>
      </p:sp>
      <p:pic>
        <p:nvPicPr>
          <p:cNvPr id="4098" name="Picture 2" descr="http://upload.wikimedia.org/wikipedia/commons/f/f5/Friedrich_Wilhelm_I_17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819399"/>
            <a:ext cx="2653641" cy="34233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84520" y="6385560"/>
            <a:ext cx="2362200" cy="369332"/>
          </a:xfrm>
          <a:prstGeom prst="rect">
            <a:avLst/>
          </a:prstGeom>
          <a:noFill/>
        </p:spPr>
        <p:txBody>
          <a:bodyPr wrap="square" rtlCol="0">
            <a:spAutoFit/>
          </a:bodyPr>
          <a:lstStyle/>
          <a:p>
            <a:pPr algn="ctr"/>
            <a:r>
              <a:rPr lang="en-US" dirty="0" smtClean="0"/>
              <a:t>Frederick William I</a:t>
            </a:r>
            <a:endParaRPr lang="en-US" dirty="0"/>
          </a:p>
        </p:txBody>
      </p:sp>
    </p:spTree>
    <p:extLst>
      <p:ext uri="{BB962C8B-B14F-4D97-AF65-F5344CB8AC3E}">
        <p14:creationId xmlns:p14="http://schemas.microsoft.com/office/powerpoint/2010/main" val="83778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075176"/>
          </a:xfrm>
        </p:spPr>
        <p:txBody>
          <a:bodyPr>
            <a:normAutofit fontScale="92500" lnSpcReduction="10000"/>
          </a:bodyPr>
          <a:lstStyle/>
          <a:p>
            <a:pPr marL="342900" indent="-342900" algn="l">
              <a:buFont typeface="Arial" pitchFamily="34" charset="0"/>
              <a:buChar char="•"/>
            </a:pPr>
            <a:r>
              <a:rPr lang="en-US" dirty="0" smtClean="0"/>
              <a:t>In 1723 a government superagency known as the General Directory of Finance, War, and Domains was created.</a:t>
            </a:r>
          </a:p>
          <a:p>
            <a:pPr marL="342900" indent="-342900" algn="l">
              <a:buFont typeface="Arial" pitchFamily="34" charset="0"/>
              <a:buChar char="•"/>
            </a:pPr>
            <a:r>
              <a:rPr lang="en-US" dirty="0" smtClean="0"/>
              <a:t>It’s goal was to united the administrations and cabinets of all these functions under one roof.</a:t>
            </a:r>
          </a:p>
          <a:p>
            <a:pPr marL="342900" indent="-342900" algn="l">
              <a:buFont typeface="Arial" pitchFamily="34" charset="0"/>
              <a:buChar char="•"/>
            </a:pPr>
            <a:r>
              <a:rPr lang="en-US" dirty="0" smtClean="0"/>
              <a:t>The Directory of Finance, War, and Domains did not however include the functions of justice, education, or religion.</a:t>
            </a:r>
          </a:p>
          <a:p>
            <a:pPr marL="342900" indent="-342900" algn="l">
              <a:buFont typeface="Arial" pitchFamily="34" charset="0"/>
              <a:buChar char="•"/>
            </a:pPr>
            <a:r>
              <a:rPr lang="en-US" dirty="0" smtClean="0"/>
              <a:t>The task it was burdened with was the collection of revenue, expenditures, and local administration.</a:t>
            </a:r>
          </a:p>
          <a:p>
            <a:pPr marL="342900" indent="-342900" algn="l">
              <a:buFont typeface="Arial" pitchFamily="34" charset="0"/>
              <a:buChar char="•"/>
            </a:pPr>
            <a:r>
              <a:rPr lang="en-US" dirty="0" smtClean="0"/>
              <a:t>These resources were then put into education so the public was able to be given basic instruction and public school became mandatory for children even though it was hardly ever enforced.  The teachers of these schools were usually clergy and the public was not interested in their personal pursuits of knowledge and universities declined</a:t>
            </a:r>
            <a:endParaRPr lang="en-US" dirty="0"/>
          </a:p>
        </p:txBody>
      </p:sp>
      <p:sp>
        <p:nvSpPr>
          <p:cNvPr id="3" name="Title 2"/>
          <p:cNvSpPr>
            <a:spLocks noGrp="1"/>
          </p:cNvSpPr>
          <p:nvPr>
            <p:ph type="title"/>
          </p:nvPr>
        </p:nvSpPr>
        <p:spPr/>
        <p:txBody>
          <a:bodyPr/>
          <a:lstStyle/>
          <a:p>
            <a:r>
              <a:rPr lang="en-US" dirty="0" smtClean="0"/>
              <a:t>Centralization of Prussian government</a:t>
            </a:r>
            <a:endParaRPr lang="en-US" dirty="0"/>
          </a:p>
        </p:txBody>
      </p:sp>
    </p:spTree>
    <p:extLst>
      <p:ext uri="{BB962C8B-B14F-4D97-AF65-F5344CB8AC3E}">
        <p14:creationId xmlns:p14="http://schemas.microsoft.com/office/powerpoint/2010/main" val="389239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038600" y="2020824"/>
            <a:ext cx="4648200" cy="4151376"/>
          </a:xfrm>
        </p:spPr>
        <p:txBody>
          <a:bodyPr>
            <a:normAutofit fontScale="92500"/>
          </a:bodyPr>
          <a:lstStyle/>
          <a:p>
            <a:pPr marL="342900" indent="-342900" algn="l">
              <a:buFont typeface="Arial" pitchFamily="34" charset="0"/>
              <a:buChar char="•"/>
            </a:pPr>
            <a:r>
              <a:rPr lang="en-US" dirty="0" smtClean="0"/>
              <a:t>Opposite of his father; while his father was a God-fearing German Protestant, Frederick II was a German culture hating deist.</a:t>
            </a:r>
          </a:p>
          <a:p>
            <a:pPr marL="342900" indent="-342900" algn="l">
              <a:buFont typeface="Arial" pitchFamily="34" charset="0"/>
              <a:buChar char="•"/>
            </a:pPr>
            <a:r>
              <a:rPr lang="en-US" dirty="0" smtClean="0"/>
              <a:t>Frederick II preferred the arts, composing, and writing philosophy to the work that comes with  being a leader.</a:t>
            </a:r>
          </a:p>
          <a:p>
            <a:pPr marL="342900" indent="-342900" algn="l">
              <a:buFont typeface="Arial" pitchFamily="34" charset="0"/>
              <a:buChar char="•"/>
            </a:pPr>
            <a:r>
              <a:rPr lang="en-US" dirty="0" smtClean="0"/>
              <a:t>He was extremely strongly opposed to being groomed for the position and as such he became a strong leader because of his determination etcetera – although it should be mentioned that he did eventually study to become a good leader.</a:t>
            </a:r>
            <a:endParaRPr lang="en-US" dirty="0"/>
          </a:p>
        </p:txBody>
      </p:sp>
      <p:sp>
        <p:nvSpPr>
          <p:cNvPr id="3" name="Title 2"/>
          <p:cNvSpPr>
            <a:spLocks noGrp="1"/>
          </p:cNvSpPr>
          <p:nvPr>
            <p:ph type="title"/>
          </p:nvPr>
        </p:nvSpPr>
        <p:spPr/>
        <p:txBody>
          <a:bodyPr/>
          <a:lstStyle/>
          <a:p>
            <a:r>
              <a:rPr lang="en-US" dirty="0" smtClean="0"/>
              <a:t>Frederick II as a prince</a:t>
            </a:r>
            <a:endParaRPr lang="en-US" dirty="0"/>
          </a:p>
        </p:txBody>
      </p:sp>
      <p:pic>
        <p:nvPicPr>
          <p:cNvPr id="5124" name="Picture 4" descr="File:Antoine Pesne - Frederick the Great as Crown Prince - WGA173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3317875"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1137" y="6200894"/>
            <a:ext cx="3810000" cy="369332"/>
          </a:xfrm>
          <a:prstGeom prst="rect">
            <a:avLst/>
          </a:prstGeom>
          <a:noFill/>
        </p:spPr>
        <p:txBody>
          <a:bodyPr wrap="square" rtlCol="0">
            <a:spAutoFit/>
          </a:bodyPr>
          <a:lstStyle/>
          <a:p>
            <a:pPr algn="ctr"/>
            <a:r>
              <a:rPr lang="en-US" dirty="0" smtClean="0"/>
              <a:t>Frederick II as Crown Prince 1739</a:t>
            </a:r>
            <a:endParaRPr lang="en-US" dirty="0"/>
          </a:p>
        </p:txBody>
      </p:sp>
    </p:spTree>
    <p:extLst>
      <p:ext uri="{BB962C8B-B14F-4D97-AF65-F5344CB8AC3E}">
        <p14:creationId xmlns:p14="http://schemas.microsoft.com/office/powerpoint/2010/main" val="86879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5029200" cy="4075176"/>
          </a:xfrm>
        </p:spPr>
        <p:txBody>
          <a:bodyPr>
            <a:normAutofit lnSpcReduction="10000"/>
          </a:bodyPr>
          <a:lstStyle/>
          <a:p>
            <a:pPr marL="342900" indent="-342900" algn="l">
              <a:buFont typeface="Arial" pitchFamily="34" charset="0"/>
              <a:buChar char="•"/>
            </a:pPr>
            <a:r>
              <a:rPr lang="en-US" dirty="0" smtClean="0"/>
              <a:t>Frederick the II took the throne in 1740 and was prepared to lead Prussia with passion.</a:t>
            </a:r>
          </a:p>
          <a:p>
            <a:pPr marL="342900" indent="-342900" algn="l">
              <a:buFont typeface="Arial" pitchFamily="34" charset="0"/>
              <a:buChar char="•"/>
            </a:pPr>
            <a:r>
              <a:rPr lang="en-US" dirty="0" smtClean="0"/>
              <a:t>As king he became known as Frederick the Great and though he often dealt with moral issues of his actions.  He continued to struggle for power and territory.</a:t>
            </a:r>
          </a:p>
          <a:p>
            <a:pPr marL="342900" indent="-342900" algn="l">
              <a:buFont typeface="Arial" pitchFamily="34" charset="0"/>
              <a:buChar char="•"/>
            </a:pPr>
            <a:r>
              <a:rPr lang="en-US" dirty="0" smtClean="0"/>
              <a:t>He pushed for absolutism and tried to justify the moral implications of the policy.</a:t>
            </a:r>
          </a:p>
          <a:p>
            <a:pPr marL="342900" indent="-342900" algn="l">
              <a:buFont typeface="Arial" pitchFamily="34" charset="0"/>
              <a:buChar char="•"/>
            </a:pPr>
            <a:r>
              <a:rPr lang="en-US" dirty="0" smtClean="0"/>
              <a:t>More territory and stronger borders = Stronger Prussia</a:t>
            </a:r>
          </a:p>
          <a:p>
            <a:pPr marL="342900" indent="-342900" algn="l">
              <a:buFont typeface="Arial" pitchFamily="34" charset="0"/>
              <a:buChar char="•"/>
            </a:pPr>
            <a:r>
              <a:rPr lang="en-US" dirty="0" smtClean="0"/>
              <a:t>One of the first things he did was the conquest of Silesia.</a:t>
            </a:r>
          </a:p>
          <a:p>
            <a:pPr marL="342900" indent="-342900" algn="l">
              <a:buFont typeface="Arial" pitchFamily="34" charset="0"/>
              <a:buChar char="•"/>
            </a:pPr>
            <a:endParaRPr lang="en-US" dirty="0"/>
          </a:p>
        </p:txBody>
      </p:sp>
      <p:sp>
        <p:nvSpPr>
          <p:cNvPr id="3" name="Title 2"/>
          <p:cNvSpPr>
            <a:spLocks noGrp="1"/>
          </p:cNvSpPr>
          <p:nvPr>
            <p:ph type="title"/>
          </p:nvPr>
        </p:nvSpPr>
        <p:spPr/>
        <p:txBody>
          <a:bodyPr>
            <a:normAutofit/>
          </a:bodyPr>
          <a:lstStyle/>
          <a:p>
            <a:r>
              <a:rPr lang="en-US" dirty="0" smtClean="0"/>
              <a:t>Frederick the II as king:</a:t>
            </a:r>
            <a:br>
              <a:rPr lang="en-US" dirty="0" smtClean="0"/>
            </a:br>
            <a:r>
              <a:rPr lang="en-US" dirty="0" smtClean="0"/>
              <a:t>Frederick the Great</a:t>
            </a:r>
            <a:endParaRPr lang="en-US" dirty="0"/>
          </a:p>
        </p:txBody>
      </p:sp>
      <p:pic>
        <p:nvPicPr>
          <p:cNvPr id="6146" name="Picture 2" descr="http://upload.wikimedia.org/wikipedia/en/3/3a/Portraitoffrederickthegr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701" y="1874520"/>
            <a:ext cx="2926888"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8701" y="6294120"/>
            <a:ext cx="2926888" cy="461665"/>
          </a:xfrm>
          <a:prstGeom prst="rect">
            <a:avLst/>
          </a:prstGeom>
          <a:noFill/>
        </p:spPr>
        <p:txBody>
          <a:bodyPr wrap="square" rtlCol="0">
            <a:spAutoFit/>
          </a:bodyPr>
          <a:lstStyle/>
          <a:p>
            <a:pPr algn="ctr"/>
            <a:r>
              <a:rPr lang="en-US" sz="1200" dirty="0" smtClean="0"/>
              <a:t>Frederick the Great by Anna Dorothea </a:t>
            </a:r>
            <a:r>
              <a:rPr lang="en-US" sz="1200" dirty="0" err="1" smtClean="0"/>
              <a:t>Therbusch</a:t>
            </a:r>
            <a:r>
              <a:rPr lang="en-US" sz="1200" dirty="0" smtClean="0"/>
              <a:t>, 1772</a:t>
            </a:r>
            <a:endParaRPr lang="en-US" sz="1200" dirty="0"/>
          </a:p>
        </p:txBody>
      </p:sp>
    </p:spTree>
    <p:extLst>
      <p:ext uri="{BB962C8B-B14F-4D97-AF65-F5344CB8AC3E}">
        <p14:creationId xmlns:p14="http://schemas.microsoft.com/office/powerpoint/2010/main" val="347959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91000" y="2020824"/>
            <a:ext cx="4495800" cy="4075176"/>
          </a:xfrm>
        </p:spPr>
        <p:txBody>
          <a:bodyPr>
            <a:normAutofit/>
          </a:bodyPr>
          <a:lstStyle/>
          <a:p>
            <a:pPr marL="342900" indent="-342900" algn="l">
              <a:buFont typeface="Arial" pitchFamily="34" charset="0"/>
              <a:buChar char="•"/>
            </a:pPr>
            <a:r>
              <a:rPr lang="en-US" dirty="0" smtClean="0"/>
              <a:t>The conquest was the first task given to the army under Frederick II in the First Silesian war of 1742.</a:t>
            </a:r>
          </a:p>
          <a:p>
            <a:pPr marL="342900" indent="-342900" algn="l">
              <a:buFont typeface="Arial" pitchFamily="34" charset="0"/>
              <a:buChar char="•"/>
            </a:pPr>
            <a:r>
              <a:rPr lang="en-US" dirty="0" smtClean="0"/>
              <a:t>When the land had been almost completely conquered Maria Theresa attempt to regain the land in the Second Silesian War (1744 – 1745)</a:t>
            </a:r>
          </a:p>
          <a:p>
            <a:pPr marL="342900" indent="-342900" algn="l">
              <a:buFont typeface="Arial" pitchFamily="34" charset="0"/>
              <a:buChar char="•"/>
            </a:pPr>
            <a:r>
              <a:rPr lang="en-US" dirty="0" smtClean="0"/>
              <a:t>The Second Silesian War ultimately failed for the Spanish and they were forced to relinquish their claims to the land through the Treaty of Dresden</a:t>
            </a:r>
          </a:p>
          <a:p>
            <a:pPr algn="l"/>
            <a:endParaRPr lang="en-US" dirty="0"/>
          </a:p>
        </p:txBody>
      </p:sp>
      <p:sp>
        <p:nvSpPr>
          <p:cNvPr id="3" name="Title 2"/>
          <p:cNvSpPr>
            <a:spLocks noGrp="1"/>
          </p:cNvSpPr>
          <p:nvPr>
            <p:ph type="title"/>
          </p:nvPr>
        </p:nvSpPr>
        <p:spPr/>
        <p:txBody>
          <a:bodyPr/>
          <a:lstStyle/>
          <a:p>
            <a:r>
              <a:rPr lang="en-US" dirty="0" smtClean="0"/>
              <a:t>Prussia’s Conquest of </a:t>
            </a:r>
            <a:r>
              <a:rPr lang="en-US" dirty="0" err="1" smtClean="0"/>
              <a:t>silesia</a:t>
            </a:r>
            <a:endParaRPr lang="en-US" dirty="0"/>
          </a:p>
        </p:txBody>
      </p:sp>
      <p:pic>
        <p:nvPicPr>
          <p:cNvPr id="7170" name="Picture 2" descr="http://upload.wikimedia.org/wikipedia/commons/thumb/0/01/Map-Prussia-Silesia.svg/250px-Map-Prussia-Silesi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3352800" cy="2843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100" y="4900576"/>
            <a:ext cx="3429000" cy="1477328"/>
          </a:xfrm>
          <a:prstGeom prst="rect">
            <a:avLst/>
          </a:prstGeom>
          <a:noFill/>
        </p:spPr>
        <p:txBody>
          <a:bodyPr wrap="square" rtlCol="0">
            <a:spAutoFit/>
          </a:bodyPr>
          <a:lstStyle/>
          <a:p>
            <a:r>
              <a:rPr lang="en-US" dirty="0" smtClean="0"/>
              <a:t>A map of the Silesia under Prussia, the red being the land added to Prussia, blue being Prussia, and orange being Austrian claims to land in Prussia.</a:t>
            </a:r>
            <a:endParaRPr lang="en-US" dirty="0"/>
          </a:p>
        </p:txBody>
      </p:sp>
    </p:spTree>
    <p:extLst>
      <p:ext uri="{BB962C8B-B14F-4D97-AF65-F5344CB8AC3E}">
        <p14:creationId xmlns:p14="http://schemas.microsoft.com/office/powerpoint/2010/main" val="999295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270</TotalTime>
  <Words>1392</Words>
  <Application>Microsoft Office PowerPoint</Application>
  <PresentationFormat>On-screen Show (4:3)</PresentationFormat>
  <Paragraphs>117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BlackTie</vt:lpstr>
      <vt:lpstr>Prussia: A Chapter 17 review</vt:lpstr>
      <vt:lpstr>What is it and where can I find it?</vt:lpstr>
      <vt:lpstr>Great Elector Frederick I</vt:lpstr>
      <vt:lpstr>King Frederick I</vt:lpstr>
      <vt:lpstr>FREDERICK William I</vt:lpstr>
      <vt:lpstr>Centralization of Prussian government</vt:lpstr>
      <vt:lpstr>Frederick II as a prince</vt:lpstr>
      <vt:lpstr>Frederick the II as king: Frederick the Great</vt:lpstr>
      <vt:lpstr>Prussia’s Conquest of silesia</vt:lpstr>
      <vt:lpstr>The Seven Years’ War</vt:lpstr>
      <vt:lpstr>The Opposing Sides</vt:lpstr>
      <vt:lpstr>Strategies</vt:lpstr>
      <vt:lpstr>Course and outcome of the war</vt:lpstr>
      <vt:lpstr>Prussia’s Gains in the War</vt:lpstr>
      <vt:lpstr>Image sources</vt:lpstr>
      <vt:lpstr>Image Sources (Cont.)</vt:lpstr>
      <vt:lpstr>Work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Prussia: A country in review</dc:title>
  <dc:creator>sy</dc:creator>
  <cp:lastModifiedBy>sy</cp:lastModifiedBy>
  <cp:revision>20</cp:revision>
  <dcterms:created xsi:type="dcterms:W3CDTF">2012-12-19T04:05:14Z</dcterms:created>
  <dcterms:modified xsi:type="dcterms:W3CDTF">2012-12-19T08:35:27Z</dcterms:modified>
</cp:coreProperties>
</file>