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9" r:id="rId5"/>
    <p:sldId id="270" r:id="rId6"/>
    <p:sldId id="259" r:id="rId7"/>
    <p:sldId id="268"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20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27D5F79-EA40-4DDC-AD4E-AE580896F559}" type="datetimeFigureOut">
              <a:rPr lang="en-US" smtClean="0"/>
              <a:pPr/>
              <a:t>3/19/14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295BB4-FC94-4F0B-9DB7-85EA58FF137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7D5F79-EA40-4DDC-AD4E-AE580896F559}"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95BB4-FC94-4F0B-9DB7-85EA58FF13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F295BB4-FC94-4F0B-9DB7-85EA58FF137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7D5F79-EA40-4DDC-AD4E-AE580896F559}"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7D5F79-EA40-4DDC-AD4E-AE580896F559}"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F295BB4-FC94-4F0B-9DB7-85EA58FF137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27D5F79-EA40-4DDC-AD4E-AE580896F559}" type="datetimeFigureOut">
              <a:rPr lang="en-US" smtClean="0"/>
              <a:pPr/>
              <a:t>3/19/14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295BB4-FC94-4F0B-9DB7-85EA58FF137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27D5F79-EA40-4DDC-AD4E-AE580896F559}"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95BB4-FC94-4F0B-9DB7-85EA58FF137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27D5F79-EA40-4DDC-AD4E-AE580896F559}" type="datetimeFigureOut">
              <a:rPr lang="en-US" smtClean="0"/>
              <a:pPr/>
              <a:t>3/19/14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F295BB4-FC94-4F0B-9DB7-85EA58FF137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7D5F79-EA40-4DDC-AD4E-AE580896F559}" type="datetimeFigureOut">
              <a:rPr lang="en-US" smtClean="0"/>
              <a:pPr/>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F295BB4-FC94-4F0B-9DB7-85EA58FF13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27D5F79-EA40-4DDC-AD4E-AE580896F559}" type="datetimeFigureOut">
              <a:rPr lang="en-US" smtClean="0"/>
              <a:pPr/>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F295BB4-FC94-4F0B-9DB7-85EA58FF13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F295BB4-FC94-4F0B-9DB7-85EA58FF137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27D5F79-EA40-4DDC-AD4E-AE580896F559}" type="datetimeFigureOut">
              <a:rPr lang="en-US" smtClean="0"/>
              <a:pPr/>
              <a:t>3/19/14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F295BB4-FC94-4F0B-9DB7-85EA58FF137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27D5F79-EA40-4DDC-AD4E-AE580896F559}" type="datetimeFigureOut">
              <a:rPr lang="en-US" smtClean="0"/>
              <a:pPr/>
              <a:t>3/19/14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27D5F79-EA40-4DDC-AD4E-AE580896F559}" type="datetimeFigureOut">
              <a:rPr lang="en-US" smtClean="0"/>
              <a:pPr/>
              <a:t>3/19/14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F295BB4-FC94-4F0B-9DB7-85EA58FF137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Hoare-Laval_Plan" TargetMode="External"/><Relationship Id="rId4" Type="http://schemas.openxmlformats.org/officeDocument/2006/relationships/hyperlink" Target="http://en.wikipedia.org/wiki/Italo%E2%80%93Ethiopian_Treaty_of_1928" TargetMode="External"/><Relationship Id="rId5" Type="http://schemas.openxmlformats.org/officeDocument/2006/relationships/hyperlink" Target="http://en.wikipedia.org/wiki/Timeline_of_the_Second_Italo-Ethiopian_War" TargetMode="External"/><Relationship Id="rId6" Type="http://schemas.openxmlformats.org/officeDocument/2006/relationships/hyperlink" Target="http://en.wikipedia.org/wiki/Second_Italo-Ethiopian_War" TargetMode="External"/><Relationship Id="rId1" Type="http://schemas.openxmlformats.org/officeDocument/2006/relationships/slideLayout" Target="../slideLayouts/slideLayout2.xml"/><Relationship Id="rId2" Type="http://schemas.openxmlformats.org/officeDocument/2006/relationships/hyperlink" Target="http://en.wikipedia.org/wiki/March_of_the_Iron_Wi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David Hsu</a:t>
            </a:r>
            <a:endParaRPr lang="en-US" dirty="0"/>
          </a:p>
        </p:txBody>
      </p:sp>
      <p:sp>
        <p:nvSpPr>
          <p:cNvPr id="2" name="Title 1"/>
          <p:cNvSpPr>
            <a:spLocks noGrp="1"/>
          </p:cNvSpPr>
          <p:nvPr>
            <p:ph type="ctrTitle"/>
          </p:nvPr>
        </p:nvSpPr>
        <p:spPr/>
        <p:txBody>
          <a:bodyPr>
            <a:normAutofit/>
          </a:bodyPr>
          <a:lstStyle/>
          <a:p>
            <a:r>
              <a:rPr lang="en-US" sz="4800" dirty="0" smtClean="0"/>
              <a:t>Italy and Ethiopia</a:t>
            </a:r>
            <a:endParaRPr lang="en-US" sz="4800" dirty="0"/>
          </a:p>
        </p:txBody>
      </p:sp>
      <p:sp>
        <p:nvSpPr>
          <p:cNvPr id="4" name="TextBox 3"/>
          <p:cNvSpPr txBox="1"/>
          <p:nvPr/>
        </p:nvSpPr>
        <p:spPr>
          <a:xfrm>
            <a:off x="2743200" y="4953000"/>
            <a:ext cx="3810000" cy="830997"/>
          </a:xfrm>
          <a:prstGeom prst="rect">
            <a:avLst/>
          </a:prstGeom>
          <a:noFill/>
        </p:spPr>
        <p:txBody>
          <a:bodyPr wrap="square" rtlCol="0">
            <a:spAutoFit/>
          </a:bodyPr>
          <a:lstStyle/>
          <a:p>
            <a:pPr algn="ctr"/>
            <a:r>
              <a:rPr lang="en-US" sz="2400" dirty="0" smtClean="0"/>
              <a:t>The “Second </a:t>
            </a:r>
            <a:r>
              <a:rPr lang="en-US" sz="2400" dirty="0" err="1" smtClean="0"/>
              <a:t>Italo</a:t>
            </a:r>
            <a:r>
              <a:rPr lang="en-US" sz="2400" dirty="0" smtClean="0"/>
              <a:t>-Ethiopian War”</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(continued)</a:t>
            </a:r>
            <a:endParaRPr lang="en-US" dirty="0"/>
          </a:p>
        </p:txBody>
      </p:sp>
      <p:sp>
        <p:nvSpPr>
          <p:cNvPr id="3" name="Content Placeholder 2"/>
          <p:cNvSpPr>
            <a:spLocks noGrp="1"/>
          </p:cNvSpPr>
          <p:nvPr>
            <p:ph sz="quarter" idx="1"/>
          </p:nvPr>
        </p:nvSpPr>
        <p:spPr/>
        <p:txBody>
          <a:bodyPr>
            <a:normAutofit/>
          </a:bodyPr>
          <a:lstStyle/>
          <a:p>
            <a:r>
              <a:rPr lang="en-US" sz="2400" dirty="0" err="1" smtClean="0"/>
              <a:t>Hoare</a:t>
            </a:r>
            <a:r>
              <a:rPr lang="en-US" sz="2400" dirty="0" smtClean="0"/>
              <a:t>-Laval Pact signed- plans to cede 2/3 of Ethiopia to Italy and end the war. It is never put into effect</a:t>
            </a:r>
          </a:p>
          <a:p>
            <a:r>
              <a:rPr lang="en-US" sz="2400" dirty="0" smtClean="0"/>
              <a:t>De Bono is replaced by </a:t>
            </a:r>
            <a:r>
              <a:rPr lang="en-US" sz="2400" dirty="0" err="1" smtClean="0"/>
              <a:t>Badoglio</a:t>
            </a:r>
            <a:r>
              <a:rPr lang="en-US" sz="2400" dirty="0" smtClean="0"/>
              <a:t>, who is authorized to use mustard gas against Ethiopian troops and villages (direct violation of 1899 and 1907 Hague Conventions)</a:t>
            </a:r>
            <a:endParaRPr lang="en-US" sz="2400" dirty="0"/>
          </a:p>
        </p:txBody>
      </p:sp>
      <p:pic>
        <p:nvPicPr>
          <p:cNvPr id="6146" name="Picture 2" descr="http://25.media.tumblr.com/tumblr_m0qo0bQcCP1qit8gno1_1280.jpg"/>
          <p:cNvPicPr>
            <a:picLocks noChangeAspect="1" noChangeArrowheads="1"/>
          </p:cNvPicPr>
          <p:nvPr/>
        </p:nvPicPr>
        <p:blipFill>
          <a:blip r:embed="rId2"/>
          <a:srcRect/>
          <a:stretch>
            <a:fillRect/>
          </a:stretch>
        </p:blipFill>
        <p:spPr bwMode="auto">
          <a:xfrm>
            <a:off x="5638800" y="3810000"/>
            <a:ext cx="2838450" cy="2142027"/>
          </a:xfrm>
          <a:prstGeom prst="rect">
            <a:avLst/>
          </a:prstGeom>
          <a:noFill/>
        </p:spPr>
      </p:pic>
      <p:sp>
        <p:nvSpPr>
          <p:cNvPr id="5" name="TextBox 4"/>
          <p:cNvSpPr txBox="1"/>
          <p:nvPr/>
        </p:nvSpPr>
        <p:spPr>
          <a:xfrm>
            <a:off x="5638800" y="6019800"/>
            <a:ext cx="2971800" cy="923330"/>
          </a:xfrm>
          <a:prstGeom prst="rect">
            <a:avLst/>
          </a:prstGeom>
          <a:noFill/>
        </p:spPr>
        <p:txBody>
          <a:bodyPr wrap="square" rtlCol="0">
            <a:spAutoFit/>
          </a:bodyPr>
          <a:lstStyle/>
          <a:p>
            <a:r>
              <a:rPr lang="en-US" dirty="0" smtClean="0"/>
              <a:t>http://25.media.tumblr.com/tumblr_m0qo0bQcCP1qit8gno1_1280.jpg</a:t>
            </a:r>
            <a:endParaRPr lang="en-US" dirty="0"/>
          </a:p>
        </p:txBody>
      </p:sp>
      <p:pic>
        <p:nvPicPr>
          <p:cNvPr id="6148" name="Picture 4" descr="http://upload.wikimedia.org/wikipedia/commons/thumb/0/09/Poison_gas_attack.jpg/400px-Poison_gas_attack.jpg"/>
          <p:cNvPicPr>
            <a:picLocks noChangeAspect="1" noChangeArrowheads="1"/>
          </p:cNvPicPr>
          <p:nvPr/>
        </p:nvPicPr>
        <p:blipFill>
          <a:blip r:embed="rId3"/>
          <a:srcRect/>
          <a:stretch>
            <a:fillRect/>
          </a:stretch>
        </p:blipFill>
        <p:spPr bwMode="auto">
          <a:xfrm>
            <a:off x="685800" y="4038600"/>
            <a:ext cx="3810000" cy="1400175"/>
          </a:xfrm>
          <a:prstGeom prst="rect">
            <a:avLst/>
          </a:prstGeom>
          <a:noFill/>
        </p:spPr>
      </p:pic>
      <p:sp>
        <p:nvSpPr>
          <p:cNvPr id="7" name="TextBox 6"/>
          <p:cNvSpPr txBox="1"/>
          <p:nvPr/>
        </p:nvSpPr>
        <p:spPr>
          <a:xfrm>
            <a:off x="609600" y="5715000"/>
            <a:ext cx="4114800" cy="923330"/>
          </a:xfrm>
          <a:prstGeom prst="rect">
            <a:avLst/>
          </a:prstGeom>
          <a:noFill/>
        </p:spPr>
        <p:txBody>
          <a:bodyPr wrap="square" rtlCol="0">
            <a:spAutoFit/>
          </a:bodyPr>
          <a:lstStyle/>
          <a:p>
            <a:r>
              <a:rPr lang="en-US" dirty="0" smtClean="0"/>
              <a:t>http://upload.wikimedia.org/wikipedia/commons/thumb/0/09/Poison_gas_attack.jpg/400px-Poison_gas_attack.jpg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Surrender</a:t>
            </a:r>
            <a:endParaRPr lang="en-US" dirty="0"/>
          </a:p>
        </p:txBody>
      </p:sp>
      <p:sp>
        <p:nvSpPr>
          <p:cNvPr id="3" name="Content Placeholder 2"/>
          <p:cNvSpPr>
            <a:spLocks noGrp="1"/>
          </p:cNvSpPr>
          <p:nvPr>
            <p:ph sz="quarter" idx="1"/>
          </p:nvPr>
        </p:nvSpPr>
        <p:spPr>
          <a:xfrm>
            <a:off x="457200" y="1600201"/>
            <a:ext cx="4419600" cy="4419600"/>
          </a:xfrm>
        </p:spPr>
        <p:txBody>
          <a:bodyPr>
            <a:normAutofit fontScale="92500" lnSpcReduction="10000"/>
          </a:bodyPr>
          <a:lstStyle/>
          <a:p>
            <a:r>
              <a:rPr lang="en-US" dirty="0" smtClean="0"/>
              <a:t>Ethiopia counterattacks in the “Christmas Offensive” and the Battle of </a:t>
            </a:r>
            <a:r>
              <a:rPr lang="en-US" dirty="0" err="1" smtClean="0"/>
              <a:t>Maychew</a:t>
            </a:r>
            <a:r>
              <a:rPr lang="en-US" dirty="0" smtClean="0"/>
              <a:t>, both fail</a:t>
            </a:r>
          </a:p>
          <a:p>
            <a:r>
              <a:rPr lang="en-US" dirty="0" smtClean="0"/>
              <a:t>Badoglio leads the “March of the Iron Will,” a mechanized march capturing Addis Ababa in a show of force and ending the war</a:t>
            </a:r>
          </a:p>
          <a:p>
            <a:r>
              <a:rPr lang="en-US" dirty="0" smtClean="0"/>
              <a:t>Italy annexes Ethiopia officially on May 7, 1936</a:t>
            </a:r>
          </a:p>
        </p:txBody>
      </p:sp>
      <p:pic>
        <p:nvPicPr>
          <p:cNvPr id="5122" name="Picture 2" descr="http://img56.imageshack.us/img56/643/picture13l.png"/>
          <p:cNvPicPr>
            <a:picLocks noChangeAspect="1" noChangeArrowheads="1"/>
          </p:cNvPicPr>
          <p:nvPr/>
        </p:nvPicPr>
        <p:blipFill>
          <a:blip r:embed="rId2"/>
          <a:srcRect/>
          <a:stretch>
            <a:fillRect/>
          </a:stretch>
        </p:blipFill>
        <p:spPr bwMode="auto">
          <a:xfrm>
            <a:off x="5105400" y="1371600"/>
            <a:ext cx="3596291" cy="3133725"/>
          </a:xfrm>
          <a:prstGeom prst="rect">
            <a:avLst/>
          </a:prstGeom>
          <a:noFill/>
        </p:spPr>
      </p:pic>
      <p:sp>
        <p:nvSpPr>
          <p:cNvPr id="5" name="TextBox 4"/>
          <p:cNvSpPr txBox="1"/>
          <p:nvPr/>
        </p:nvSpPr>
        <p:spPr>
          <a:xfrm>
            <a:off x="5257800" y="4495800"/>
            <a:ext cx="3505200" cy="646331"/>
          </a:xfrm>
          <a:prstGeom prst="rect">
            <a:avLst/>
          </a:prstGeom>
          <a:noFill/>
        </p:spPr>
        <p:txBody>
          <a:bodyPr wrap="square" rtlCol="0">
            <a:spAutoFit/>
          </a:bodyPr>
          <a:lstStyle/>
          <a:p>
            <a:r>
              <a:rPr lang="en-US" dirty="0" smtClean="0"/>
              <a:t>http://img56.imageshack.us/img56/643/picture13l.png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the surrender</a:t>
            </a:r>
            <a:endParaRPr lang="en-US" dirty="0"/>
          </a:p>
        </p:txBody>
      </p:sp>
      <p:sp>
        <p:nvSpPr>
          <p:cNvPr id="3" name="Content Placeholder 2"/>
          <p:cNvSpPr>
            <a:spLocks noGrp="1"/>
          </p:cNvSpPr>
          <p:nvPr>
            <p:ph sz="quarter" idx="1"/>
          </p:nvPr>
        </p:nvSpPr>
        <p:spPr>
          <a:xfrm>
            <a:off x="457200" y="1600201"/>
            <a:ext cx="8229600" cy="2362199"/>
          </a:xfrm>
        </p:spPr>
        <p:txBody>
          <a:bodyPr>
            <a:normAutofit fontScale="92500"/>
          </a:bodyPr>
          <a:lstStyle/>
          <a:p>
            <a:r>
              <a:rPr lang="en-US" dirty="0" smtClean="0"/>
              <a:t>The League of Nations condemns the Italian actions</a:t>
            </a:r>
          </a:p>
          <a:p>
            <a:r>
              <a:rPr lang="en-US" dirty="0" smtClean="0"/>
              <a:t>Mussolini explains “At last Italy has her empire… Will you be worthy of it?”</a:t>
            </a:r>
          </a:p>
          <a:p>
            <a:r>
              <a:rPr lang="en-US" dirty="0" err="1" smtClean="0"/>
              <a:t>Haile</a:t>
            </a:r>
            <a:r>
              <a:rPr lang="en-US" dirty="0" smtClean="0"/>
              <a:t> </a:t>
            </a:r>
            <a:r>
              <a:rPr lang="en-US" dirty="0" err="1" smtClean="0"/>
              <a:t>Selassie</a:t>
            </a:r>
            <a:r>
              <a:rPr lang="en-US" dirty="0" smtClean="0"/>
              <a:t> comments “It is us today. It will be you tomorrow” after being humiliated while speaking</a:t>
            </a:r>
            <a:endParaRPr lang="en-US" dirty="0"/>
          </a:p>
        </p:txBody>
      </p:sp>
      <p:pic>
        <p:nvPicPr>
          <p:cNvPr id="4098" name="Picture 2" descr="http://www.blackpast.org/files/blackpast_images/Selassie__Halie.jpg"/>
          <p:cNvPicPr>
            <a:picLocks noChangeAspect="1" noChangeArrowheads="1"/>
          </p:cNvPicPr>
          <p:nvPr/>
        </p:nvPicPr>
        <p:blipFill>
          <a:blip r:embed="rId2"/>
          <a:srcRect/>
          <a:stretch>
            <a:fillRect/>
          </a:stretch>
        </p:blipFill>
        <p:spPr bwMode="auto">
          <a:xfrm>
            <a:off x="990600" y="3657600"/>
            <a:ext cx="2362200" cy="2135429"/>
          </a:xfrm>
          <a:prstGeom prst="rect">
            <a:avLst/>
          </a:prstGeom>
          <a:noFill/>
        </p:spPr>
      </p:pic>
      <p:sp>
        <p:nvSpPr>
          <p:cNvPr id="5" name="TextBox 4"/>
          <p:cNvSpPr txBox="1"/>
          <p:nvPr/>
        </p:nvSpPr>
        <p:spPr>
          <a:xfrm>
            <a:off x="762000" y="5934670"/>
            <a:ext cx="2819400" cy="923330"/>
          </a:xfrm>
          <a:prstGeom prst="rect">
            <a:avLst/>
          </a:prstGeom>
          <a:noFill/>
        </p:spPr>
        <p:txBody>
          <a:bodyPr wrap="square" rtlCol="0">
            <a:spAutoFit/>
          </a:bodyPr>
          <a:lstStyle/>
          <a:p>
            <a:r>
              <a:rPr lang="en-US" dirty="0" smtClean="0"/>
              <a:t>http://www.blackpast.org/files/blackpast_images/Selassie__Halie.jpg</a:t>
            </a:r>
            <a:endParaRPr lang="en-US" dirty="0"/>
          </a:p>
        </p:txBody>
      </p:sp>
      <p:pic>
        <p:nvPicPr>
          <p:cNvPr id="4100" name="Picture 4" descr="http://upload.wikimedia.org/wikipedia/en/9/97/Benito_Mussolini_Roman_Salute.jpg"/>
          <p:cNvPicPr>
            <a:picLocks noChangeAspect="1" noChangeArrowheads="1"/>
          </p:cNvPicPr>
          <p:nvPr/>
        </p:nvPicPr>
        <p:blipFill>
          <a:blip r:embed="rId3"/>
          <a:srcRect/>
          <a:stretch>
            <a:fillRect/>
          </a:stretch>
        </p:blipFill>
        <p:spPr bwMode="auto">
          <a:xfrm>
            <a:off x="4876800" y="3770756"/>
            <a:ext cx="2895600" cy="2149983"/>
          </a:xfrm>
          <a:prstGeom prst="rect">
            <a:avLst/>
          </a:prstGeom>
          <a:noFill/>
        </p:spPr>
      </p:pic>
      <p:sp>
        <p:nvSpPr>
          <p:cNvPr id="7" name="TextBox 6"/>
          <p:cNvSpPr txBox="1"/>
          <p:nvPr/>
        </p:nvSpPr>
        <p:spPr>
          <a:xfrm>
            <a:off x="4953000" y="5934670"/>
            <a:ext cx="3352800" cy="923330"/>
          </a:xfrm>
          <a:prstGeom prst="rect">
            <a:avLst/>
          </a:prstGeom>
          <a:noFill/>
        </p:spPr>
        <p:txBody>
          <a:bodyPr wrap="square" rtlCol="0">
            <a:spAutoFit/>
          </a:bodyPr>
          <a:lstStyle/>
          <a:p>
            <a:r>
              <a:rPr lang="en-US" dirty="0" smtClean="0"/>
              <a:t>http://upload.wikimedia.org/wikipedia/en/9/97/Benito_Mussolini_Roman_Salute.jpg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effects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Most countries accepted Italy’s occupation of Ethiopia, with the exception of the USSR and the United States</a:t>
            </a:r>
          </a:p>
          <a:p>
            <a:r>
              <a:rPr lang="en-US" dirty="0" smtClean="0"/>
              <a:t>It proved the League of Nation’s ineffectiveness in peacekeeping</a:t>
            </a:r>
          </a:p>
          <a:p>
            <a:r>
              <a:rPr lang="en-US" dirty="0" smtClean="0"/>
              <a:t>Showed Italy’s ability to break rules, such as the 1925 Geneva Protocol, by employing such tactics as using flamethrowers and mustard gas, as well as the tactic employed by the Italians afterward of killing all “rebels” in </a:t>
            </a:r>
            <a:r>
              <a:rPr lang="en-US" dirty="0" smtClean="0"/>
              <a:t>Ethiopia, total about 700,000 Ethiopians dead, with less tha</a:t>
            </a:r>
            <a:r>
              <a:rPr lang="en-US" dirty="0" smtClean="0"/>
              <a:t>n 300,000 in combat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War</a:t>
            </a:r>
            <a:endParaRPr lang="en-US" dirty="0"/>
          </a:p>
        </p:txBody>
      </p:sp>
      <p:sp>
        <p:nvSpPr>
          <p:cNvPr id="3" name="Content Placeholder 2"/>
          <p:cNvSpPr>
            <a:spLocks noGrp="1"/>
          </p:cNvSpPr>
          <p:nvPr>
            <p:ph sz="quarter" idx="1"/>
          </p:nvPr>
        </p:nvSpPr>
        <p:spPr>
          <a:xfrm>
            <a:off x="381000" y="1676400"/>
            <a:ext cx="4648200" cy="4648200"/>
          </a:xfrm>
        </p:spPr>
        <p:txBody>
          <a:bodyPr>
            <a:normAutofit fontScale="85000" lnSpcReduction="20000"/>
          </a:bodyPr>
          <a:lstStyle/>
          <a:p>
            <a:r>
              <a:rPr lang="en-US" dirty="0" smtClean="0"/>
              <a:t>During World War II, Italy began to invade Africa, forcing other colonies to flee</a:t>
            </a:r>
          </a:p>
          <a:p>
            <a:r>
              <a:rPr lang="en-US" dirty="0" smtClean="0"/>
              <a:t>During the East African Campaign, Ethiopia was liberated by a combination of Allied forces</a:t>
            </a:r>
          </a:p>
          <a:p>
            <a:r>
              <a:rPr lang="en-US" dirty="0" smtClean="0"/>
              <a:t>When Italy surrendered, the Treaty of Peace with Italy guaranteed Ethiopian independence </a:t>
            </a:r>
            <a:endParaRPr lang="en-US" dirty="0" smtClean="0"/>
          </a:p>
          <a:p>
            <a:r>
              <a:rPr lang="en-US" dirty="0" smtClean="0"/>
              <a:t>Haile Selassie was restored to leader</a:t>
            </a:r>
          </a:p>
          <a:p>
            <a:r>
              <a:rPr lang="en-US" dirty="0" smtClean="0"/>
              <a:t>Italy paid for reconstruction, </a:t>
            </a:r>
            <a:r>
              <a:rPr lang="en-US"/>
              <a:t>about £180 million </a:t>
            </a:r>
            <a:endParaRPr lang="en-US" smtClean="0"/>
          </a:p>
          <a:p>
            <a:endParaRPr lang="en-US" dirty="0"/>
          </a:p>
        </p:txBody>
      </p:sp>
      <p:pic>
        <p:nvPicPr>
          <p:cNvPr id="2050" name="Picture 2" descr="File:EritreaCampaign1941 map-en.svg"/>
          <p:cNvPicPr>
            <a:picLocks noChangeAspect="1" noChangeArrowheads="1"/>
          </p:cNvPicPr>
          <p:nvPr/>
        </p:nvPicPr>
        <p:blipFill>
          <a:blip r:embed="rId2"/>
          <a:srcRect/>
          <a:stretch>
            <a:fillRect/>
          </a:stretch>
        </p:blipFill>
        <p:spPr bwMode="auto">
          <a:xfrm>
            <a:off x="5486400" y="1447800"/>
            <a:ext cx="3259455" cy="4495800"/>
          </a:xfrm>
          <a:prstGeom prst="rect">
            <a:avLst/>
          </a:prstGeom>
          <a:noFill/>
        </p:spPr>
      </p:pic>
      <p:sp>
        <p:nvSpPr>
          <p:cNvPr id="6" name="TextBox 5"/>
          <p:cNvSpPr txBox="1"/>
          <p:nvPr/>
        </p:nvSpPr>
        <p:spPr>
          <a:xfrm>
            <a:off x="4953000" y="5943600"/>
            <a:ext cx="4191000" cy="646331"/>
          </a:xfrm>
          <a:prstGeom prst="rect">
            <a:avLst/>
          </a:prstGeom>
          <a:noFill/>
        </p:spPr>
        <p:txBody>
          <a:bodyPr wrap="square" rtlCol="0">
            <a:spAutoFit/>
          </a:bodyPr>
          <a:lstStyle/>
          <a:p>
            <a:r>
              <a:rPr lang="en-US" dirty="0" smtClean="0"/>
              <a:t>http://en.wikipedia.org/wiki/File:EritreaCampaign1941_map-en.svg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Used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hlinkClick r:id="rId2"/>
              </a:rPr>
              <a:t>http://en.wikipedia.org/wiki/March_of_the_Iron_Will</a:t>
            </a:r>
            <a:endParaRPr lang="en-US" dirty="0" smtClean="0"/>
          </a:p>
          <a:p>
            <a:r>
              <a:rPr lang="en-US" dirty="0" smtClean="0">
                <a:hlinkClick r:id="rId3"/>
              </a:rPr>
              <a:t>http://en.wikipedia.org/wiki/Hoare-Laval_Plan</a:t>
            </a:r>
            <a:endParaRPr lang="en-US" dirty="0" smtClean="0"/>
          </a:p>
          <a:p>
            <a:r>
              <a:rPr lang="en-US" dirty="0" smtClean="0">
                <a:hlinkClick r:id="rId4"/>
              </a:rPr>
              <a:t>http://en.wikipedia.org/wiki/Italo%E2%80%93Ethiopian_Treaty_of_1928</a:t>
            </a:r>
            <a:endParaRPr lang="en-US" dirty="0" smtClean="0"/>
          </a:p>
          <a:p>
            <a:r>
              <a:rPr lang="en-US" dirty="0" smtClean="0">
                <a:hlinkClick r:id="rId5"/>
              </a:rPr>
              <a:t>http://en.wikipedia.org/wiki/Timeline_of_the_Second_Italo-Ethiopian_War</a:t>
            </a:r>
            <a:endParaRPr lang="en-US" dirty="0" smtClean="0"/>
          </a:p>
          <a:p>
            <a:r>
              <a:rPr lang="en-US" dirty="0" smtClean="0">
                <a:hlinkClick r:id="rId6"/>
              </a:rPr>
              <a:t>http://en.wikipedia.org/wiki/Second_Italo-Ethiopian_War</a:t>
            </a:r>
            <a:endParaRPr lang="en-US" dirty="0" smtClean="0"/>
          </a:p>
          <a:p>
            <a:r>
              <a:rPr lang="en-US" dirty="0" smtClean="0"/>
              <a:t>Image links underneath images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the war</a:t>
            </a:r>
            <a:endParaRPr lang="en-US" dirty="0"/>
          </a:p>
        </p:txBody>
      </p:sp>
      <p:sp>
        <p:nvSpPr>
          <p:cNvPr id="3" name="Content Placeholder 2"/>
          <p:cNvSpPr>
            <a:spLocks noGrp="1"/>
          </p:cNvSpPr>
          <p:nvPr>
            <p:ph sz="quarter" idx="1"/>
          </p:nvPr>
        </p:nvSpPr>
        <p:spPr>
          <a:xfrm>
            <a:off x="457200" y="1600200"/>
            <a:ext cx="4419600" cy="4525963"/>
          </a:xfrm>
        </p:spPr>
        <p:txBody>
          <a:bodyPr>
            <a:normAutofit fontScale="85000" lnSpcReduction="10000"/>
          </a:bodyPr>
          <a:lstStyle/>
          <a:p>
            <a:r>
              <a:rPr lang="en-US" dirty="0" err="1" smtClean="0"/>
              <a:t>Italo</a:t>
            </a:r>
            <a:r>
              <a:rPr lang="en-US" dirty="0" smtClean="0"/>
              <a:t>-Ethiopian Treaty of 1928- allowed Italy to build works in Ethiopia but forbade Italy from building  them within a certain border</a:t>
            </a:r>
          </a:p>
          <a:p>
            <a:r>
              <a:rPr lang="en-US" dirty="0" smtClean="0"/>
              <a:t>Italy built a fort at </a:t>
            </a:r>
            <a:r>
              <a:rPr lang="en-US" dirty="0" err="1" smtClean="0"/>
              <a:t>Walwal</a:t>
            </a:r>
            <a:r>
              <a:rPr lang="en-US" dirty="0" smtClean="0"/>
              <a:t>, a clear violation of the treaty, led to the </a:t>
            </a:r>
            <a:r>
              <a:rPr lang="en-US" dirty="0" err="1" smtClean="0"/>
              <a:t>Walwal</a:t>
            </a:r>
            <a:r>
              <a:rPr lang="en-US" dirty="0" smtClean="0"/>
              <a:t> incident</a:t>
            </a:r>
          </a:p>
          <a:p>
            <a:r>
              <a:rPr lang="en-US" dirty="0" smtClean="0"/>
              <a:t>December 1934- border clash at </a:t>
            </a:r>
            <a:r>
              <a:rPr lang="en-US" dirty="0" err="1" smtClean="0"/>
              <a:t>Walwal</a:t>
            </a:r>
            <a:r>
              <a:rPr lang="en-US" dirty="0" smtClean="0"/>
              <a:t> (</a:t>
            </a:r>
            <a:r>
              <a:rPr lang="en-US" dirty="0" err="1" smtClean="0"/>
              <a:t>Walwal</a:t>
            </a:r>
            <a:r>
              <a:rPr lang="en-US" dirty="0" smtClean="0"/>
              <a:t> incident). About 150 Ethiopians and 2 Italians dead </a:t>
            </a:r>
            <a:endParaRPr lang="en-US" dirty="0"/>
          </a:p>
        </p:txBody>
      </p:sp>
      <p:pic>
        <p:nvPicPr>
          <p:cNvPr id="11266" name="Picture 2" descr="http://upload.wikimedia.org/wikipedia/commons/5/55/Horn_of_Africa_and_Southwest_Arabia_-_Mid-1930s.jpg"/>
          <p:cNvPicPr>
            <a:picLocks noChangeAspect="1" noChangeArrowheads="1"/>
          </p:cNvPicPr>
          <p:nvPr/>
        </p:nvPicPr>
        <p:blipFill>
          <a:blip r:embed="rId2"/>
          <a:srcRect/>
          <a:stretch>
            <a:fillRect/>
          </a:stretch>
        </p:blipFill>
        <p:spPr bwMode="auto">
          <a:xfrm>
            <a:off x="5105400" y="1676400"/>
            <a:ext cx="3352800" cy="3498258"/>
          </a:xfrm>
          <a:prstGeom prst="rect">
            <a:avLst/>
          </a:prstGeom>
          <a:noFill/>
        </p:spPr>
      </p:pic>
      <p:sp>
        <p:nvSpPr>
          <p:cNvPr id="5" name="TextBox 4"/>
          <p:cNvSpPr txBox="1"/>
          <p:nvPr/>
        </p:nvSpPr>
        <p:spPr>
          <a:xfrm>
            <a:off x="5029200" y="5410200"/>
            <a:ext cx="3429000" cy="1200329"/>
          </a:xfrm>
          <a:prstGeom prst="rect">
            <a:avLst/>
          </a:prstGeom>
          <a:noFill/>
        </p:spPr>
        <p:txBody>
          <a:bodyPr wrap="square" rtlCol="0">
            <a:spAutoFit/>
          </a:bodyPr>
          <a:lstStyle/>
          <a:p>
            <a:r>
              <a:rPr lang="en-US" dirty="0" smtClean="0"/>
              <a:t>http://upload.wikimedia.org/wikipedia/commons/5/55/Horn_of_Africa_and_Southwest_Arabia_-_Mid-1930s.jpg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Ethiopian View</a:t>
            </a:r>
            <a:endParaRPr lang="en-US" dirty="0"/>
          </a:p>
        </p:txBody>
      </p:sp>
      <p:sp>
        <p:nvSpPr>
          <p:cNvPr id="3" name="Content Placeholder 2"/>
          <p:cNvSpPr>
            <a:spLocks noGrp="1"/>
          </p:cNvSpPr>
          <p:nvPr>
            <p:ph sz="quarter" idx="1"/>
          </p:nvPr>
        </p:nvSpPr>
        <p:spPr/>
        <p:txBody>
          <a:bodyPr>
            <a:normAutofit/>
          </a:bodyPr>
          <a:lstStyle/>
          <a:p>
            <a:r>
              <a:rPr lang="en-US" dirty="0" smtClean="0"/>
              <a:t>Leader is </a:t>
            </a:r>
            <a:r>
              <a:rPr lang="en-US" dirty="0" err="1" smtClean="0"/>
              <a:t>Haile</a:t>
            </a:r>
            <a:r>
              <a:rPr lang="en-US" dirty="0" smtClean="0"/>
              <a:t> </a:t>
            </a:r>
            <a:r>
              <a:rPr lang="en-US" dirty="0" err="1" smtClean="0"/>
              <a:t>Selassie</a:t>
            </a:r>
            <a:r>
              <a:rPr lang="en-US" dirty="0" smtClean="0"/>
              <a:t>, who repeatedly asks the League of Nations for assistance</a:t>
            </a:r>
          </a:p>
          <a:p>
            <a:r>
              <a:rPr lang="en-US" dirty="0" smtClean="0"/>
              <a:t>Soldiers are anywhere between 350,000-760,000 </a:t>
            </a:r>
          </a:p>
          <a:p>
            <a:r>
              <a:rPr lang="en-US" dirty="0" smtClean="0"/>
              <a:t>Soldiers are poorly trained </a:t>
            </a:r>
            <a:r>
              <a:rPr lang="en-US" dirty="0" smtClean="0"/>
              <a:t>and equipped, </a:t>
            </a:r>
            <a:r>
              <a:rPr lang="en-US" dirty="0" smtClean="0"/>
              <a:t>about 400,000 rifles for all the soldiers</a:t>
            </a:r>
          </a:p>
          <a:p>
            <a:r>
              <a:rPr lang="en-US" dirty="0" smtClean="0"/>
              <a:t>Some soldiers were armed with only spears and bows</a:t>
            </a:r>
          </a:p>
          <a:p>
            <a:r>
              <a:rPr lang="en-US" dirty="0" smtClean="0"/>
              <a:t>Very little artillery and vehicles, with 13 aircraft in the </a:t>
            </a:r>
            <a:r>
              <a:rPr lang="en-US" dirty="0" err="1" smtClean="0"/>
              <a:t>airforce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Haile</a:t>
            </a:r>
            <a:r>
              <a:rPr lang="en-US" dirty="0" smtClean="0"/>
              <a:t> </a:t>
            </a:r>
            <a:r>
              <a:rPr lang="en-US" dirty="0" err="1" smtClean="0"/>
              <a:t>Selassie</a:t>
            </a:r>
            <a:endParaRPr lang="en-US" dirty="0"/>
          </a:p>
        </p:txBody>
      </p:sp>
      <p:sp>
        <p:nvSpPr>
          <p:cNvPr id="3" name="Content Placeholder 2"/>
          <p:cNvSpPr>
            <a:spLocks noGrp="1"/>
          </p:cNvSpPr>
          <p:nvPr>
            <p:ph sz="quarter" idx="1"/>
          </p:nvPr>
        </p:nvSpPr>
        <p:spPr>
          <a:xfrm>
            <a:off x="457200" y="1371600"/>
            <a:ext cx="4572000" cy="4572000"/>
          </a:xfrm>
        </p:spPr>
        <p:txBody>
          <a:bodyPr>
            <a:normAutofit/>
          </a:bodyPr>
          <a:lstStyle/>
          <a:p>
            <a:r>
              <a:rPr lang="en-US" dirty="0" smtClean="0"/>
              <a:t>Leader of Ethiopia during the war</a:t>
            </a:r>
          </a:p>
          <a:p>
            <a:r>
              <a:rPr lang="en-US" dirty="0" smtClean="0"/>
              <a:t>Made numerous speeches to the League of Nations asking for sanctions and assistance</a:t>
            </a:r>
          </a:p>
          <a:p>
            <a:r>
              <a:rPr lang="en-US" dirty="0"/>
              <a:t>P</a:t>
            </a:r>
            <a:r>
              <a:rPr lang="en-US" dirty="0" smtClean="0"/>
              <a:t>ersonally </a:t>
            </a:r>
            <a:r>
              <a:rPr lang="en-US" dirty="0" smtClean="0"/>
              <a:t>led </a:t>
            </a:r>
            <a:r>
              <a:rPr lang="en-US" dirty="0" smtClean="0"/>
              <a:t>the soldiers during the later part of the war</a:t>
            </a:r>
            <a:endParaRPr lang="en-US" dirty="0"/>
          </a:p>
        </p:txBody>
      </p:sp>
      <p:pic>
        <p:nvPicPr>
          <p:cNvPr id="4" name="Picture 2" descr="http://upload.wikimedia.org/wikipedia/commons/8/82/Addis_Ababa-8e00855u.jpg"/>
          <p:cNvPicPr>
            <a:picLocks noChangeAspect="1" noChangeArrowheads="1"/>
          </p:cNvPicPr>
          <p:nvPr/>
        </p:nvPicPr>
        <p:blipFill>
          <a:blip r:embed="rId2"/>
          <a:srcRect/>
          <a:stretch>
            <a:fillRect/>
          </a:stretch>
        </p:blipFill>
        <p:spPr bwMode="auto">
          <a:xfrm>
            <a:off x="5257800" y="1828800"/>
            <a:ext cx="3352800" cy="2473462"/>
          </a:xfrm>
          <a:prstGeom prst="rect">
            <a:avLst/>
          </a:prstGeom>
          <a:noFill/>
        </p:spPr>
      </p:pic>
      <p:sp>
        <p:nvSpPr>
          <p:cNvPr id="5" name="TextBox 4"/>
          <p:cNvSpPr txBox="1"/>
          <p:nvPr/>
        </p:nvSpPr>
        <p:spPr>
          <a:xfrm>
            <a:off x="5200583" y="4572000"/>
            <a:ext cx="3962400" cy="923330"/>
          </a:xfrm>
          <a:prstGeom prst="rect">
            <a:avLst/>
          </a:prstGeom>
          <a:noFill/>
        </p:spPr>
        <p:txBody>
          <a:bodyPr wrap="square" rtlCol="0">
            <a:spAutoFit/>
          </a:bodyPr>
          <a:lstStyle/>
          <a:p>
            <a:r>
              <a:rPr lang="en-US" dirty="0" smtClean="0"/>
              <a:t>http://upload.wikimedia.org/wikipedia/commons/8/82/Addis_Ababa-8e00855u.jpg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Haile Selassie Opinion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2800" dirty="0"/>
              <a:t>“I ask the fifty-two nations not to forget today the policy upon which they embarked eight months ago, and on faith of which I directed the resistance of my people against the aggressor whom they had denounced to the world. Despite the inferiority of my weapons, the complete lack of aircraft, artillery, munitions, hospital services, my confidence in the League was absolute. I thought it to be impossible that fifty-two nations, including the most powerful in the world, should be successfully opposed by a single aggressor. Counting on the faith due to treaties, I had made no preparation for war, and that is the case with certain small countries in Europe. “</a:t>
            </a:r>
          </a:p>
          <a:p>
            <a:endParaRPr lang="en-US" dirty="0"/>
          </a:p>
        </p:txBody>
      </p:sp>
      <p:sp>
        <p:nvSpPr>
          <p:cNvPr id="5" name="TextBox 4"/>
          <p:cNvSpPr txBox="1"/>
          <p:nvPr/>
        </p:nvSpPr>
        <p:spPr>
          <a:xfrm>
            <a:off x="914400" y="6019800"/>
            <a:ext cx="5705408" cy="369332"/>
          </a:xfrm>
          <a:prstGeom prst="rect">
            <a:avLst/>
          </a:prstGeom>
          <a:noFill/>
        </p:spPr>
        <p:txBody>
          <a:bodyPr wrap="none" rtlCol="0">
            <a:spAutoFit/>
          </a:bodyPr>
          <a:lstStyle/>
          <a:p>
            <a:r>
              <a:rPr lang="en-US" dirty="0" smtClean="0"/>
              <a:t>https://www.mtholyoke.edu/acad/intrel/selassie.htm</a:t>
            </a:r>
            <a:endParaRPr lang="en-US" dirty="0"/>
          </a:p>
        </p:txBody>
      </p:sp>
    </p:spTree>
    <p:extLst>
      <p:ext uri="{BB962C8B-B14F-4D97-AF65-F5344CB8AC3E}">
        <p14:creationId xmlns:p14="http://schemas.microsoft.com/office/powerpoint/2010/main" val="44425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Side</a:t>
            </a:r>
            <a:endParaRPr lang="en-US" dirty="0"/>
          </a:p>
        </p:txBody>
      </p:sp>
      <p:sp>
        <p:nvSpPr>
          <p:cNvPr id="3" name="Content Placeholder 2"/>
          <p:cNvSpPr>
            <a:spLocks noGrp="1"/>
          </p:cNvSpPr>
          <p:nvPr>
            <p:ph sz="quarter" idx="1"/>
          </p:nvPr>
        </p:nvSpPr>
        <p:spPr>
          <a:xfrm>
            <a:off x="301752" y="1527048"/>
            <a:ext cx="5032248" cy="2892552"/>
          </a:xfrm>
        </p:spPr>
        <p:txBody>
          <a:bodyPr>
            <a:normAutofit fontScale="77500" lnSpcReduction="20000"/>
          </a:bodyPr>
          <a:lstStyle/>
          <a:p>
            <a:r>
              <a:rPr lang="en-US" dirty="0" smtClean="0"/>
              <a:t>Added about 685,000 troops to the roughly 600,000 troops already in East Africa</a:t>
            </a:r>
          </a:p>
          <a:p>
            <a:r>
              <a:rPr lang="en-US" dirty="0" smtClean="0"/>
              <a:t>Well equipped, were also </a:t>
            </a:r>
            <a:r>
              <a:rPr lang="en-US" dirty="0" err="1" smtClean="0"/>
              <a:t>resupplied</a:t>
            </a:r>
            <a:r>
              <a:rPr lang="en-US" dirty="0" smtClean="0"/>
              <a:t> by the Italian Royal Navy </a:t>
            </a:r>
          </a:p>
          <a:p>
            <a:r>
              <a:rPr lang="en-US" dirty="0" smtClean="0"/>
              <a:t>Also included colonial troops (from Eritrea, Somalia, and Libya) which were fairly effective</a:t>
            </a:r>
          </a:p>
          <a:p>
            <a:r>
              <a:rPr lang="en-US" dirty="0" smtClean="0"/>
              <a:t>Had modern weaponry such as tanks, aircraft, and artillery</a:t>
            </a:r>
            <a:endParaRPr lang="en-US" dirty="0"/>
          </a:p>
        </p:txBody>
      </p:sp>
      <p:pic>
        <p:nvPicPr>
          <p:cNvPr id="9220" name="Picture 4" descr="http://gothicline.files.wordpress.com/2009/01/gnr.jpg"/>
          <p:cNvPicPr>
            <a:picLocks noChangeAspect="1" noChangeArrowheads="1"/>
          </p:cNvPicPr>
          <p:nvPr/>
        </p:nvPicPr>
        <p:blipFill>
          <a:blip r:embed="rId2"/>
          <a:srcRect/>
          <a:stretch>
            <a:fillRect/>
          </a:stretch>
        </p:blipFill>
        <p:spPr bwMode="auto">
          <a:xfrm>
            <a:off x="6248400" y="1600200"/>
            <a:ext cx="2667000" cy="3083719"/>
          </a:xfrm>
          <a:prstGeom prst="rect">
            <a:avLst/>
          </a:prstGeom>
          <a:noFill/>
        </p:spPr>
      </p:pic>
      <p:sp>
        <p:nvSpPr>
          <p:cNvPr id="6" name="TextBox 5"/>
          <p:cNvSpPr txBox="1"/>
          <p:nvPr/>
        </p:nvSpPr>
        <p:spPr>
          <a:xfrm>
            <a:off x="6477000" y="4549676"/>
            <a:ext cx="2438400" cy="2308324"/>
          </a:xfrm>
          <a:prstGeom prst="rect">
            <a:avLst/>
          </a:prstGeom>
          <a:noFill/>
        </p:spPr>
        <p:txBody>
          <a:bodyPr wrap="square" rtlCol="0">
            <a:spAutoFit/>
          </a:bodyPr>
          <a:lstStyle/>
          <a:p>
            <a:r>
              <a:rPr lang="en-US" dirty="0" err="1" smtClean="0"/>
              <a:t>Tankette</a:t>
            </a:r>
            <a:r>
              <a:rPr lang="en-US" dirty="0" smtClean="0"/>
              <a:t>: A lighter form of the battle tank, the Italian forces had about 200 of these</a:t>
            </a:r>
          </a:p>
          <a:p>
            <a:r>
              <a:rPr lang="en-US" dirty="0" smtClean="0"/>
              <a:t>http://gothicline.files.wordpress.com/2009/01/gnr.jpg</a:t>
            </a:r>
            <a:endParaRPr lang="en-US" dirty="0"/>
          </a:p>
        </p:txBody>
      </p:sp>
      <p:pic>
        <p:nvPicPr>
          <p:cNvPr id="9222" name="Picture 6" descr="http://wodumedia.com/wp-content/uploads/2012/11/The-German-army-demonstrated-its-might-before-more-than-a-million-residents-during-the-nationwide-harvest-festival-at-B%20%20ckeburg-near-Hanover-Germany-on-Oct.-4-1935.-Here-are-scores-of-tanks-lined-up-just-before-the-demonstra-960x651.jpg"/>
          <p:cNvPicPr>
            <a:picLocks noChangeAspect="1" noChangeArrowheads="1"/>
          </p:cNvPicPr>
          <p:nvPr/>
        </p:nvPicPr>
        <p:blipFill>
          <a:blip r:embed="rId3" cstate="print"/>
          <a:srcRect/>
          <a:stretch>
            <a:fillRect/>
          </a:stretch>
        </p:blipFill>
        <p:spPr bwMode="auto">
          <a:xfrm>
            <a:off x="457200" y="4572000"/>
            <a:ext cx="3028950" cy="2052007"/>
          </a:xfrm>
          <a:prstGeom prst="rect">
            <a:avLst/>
          </a:prstGeom>
          <a:noFill/>
        </p:spPr>
      </p:pic>
      <p:sp>
        <p:nvSpPr>
          <p:cNvPr id="8" name="TextBox 7"/>
          <p:cNvSpPr txBox="1"/>
          <p:nvPr/>
        </p:nvSpPr>
        <p:spPr>
          <a:xfrm>
            <a:off x="3657600" y="4038600"/>
            <a:ext cx="2438400" cy="1754326"/>
          </a:xfrm>
          <a:prstGeom prst="rect">
            <a:avLst/>
          </a:prstGeom>
          <a:noFill/>
        </p:spPr>
        <p:txBody>
          <a:bodyPr wrap="square" rtlCol="0">
            <a:spAutoFit/>
          </a:bodyPr>
          <a:lstStyle/>
          <a:p>
            <a:r>
              <a:rPr lang="en-US" dirty="0" smtClean="0"/>
              <a:t>(left) Battle tanks of the era, the Italian invasion forces included about 600 of these</a:t>
            </a:r>
          </a:p>
          <a:p>
            <a:endParaRPr lang="en-US" dirty="0"/>
          </a:p>
        </p:txBody>
      </p:sp>
      <p:sp>
        <p:nvSpPr>
          <p:cNvPr id="9" name="TextBox 8"/>
          <p:cNvSpPr txBox="1"/>
          <p:nvPr/>
        </p:nvSpPr>
        <p:spPr>
          <a:xfrm>
            <a:off x="3657600" y="5410200"/>
            <a:ext cx="2362200" cy="1631216"/>
          </a:xfrm>
          <a:prstGeom prst="rect">
            <a:avLst/>
          </a:prstGeom>
          <a:noFill/>
        </p:spPr>
        <p:txBody>
          <a:bodyPr wrap="square" rtlCol="0">
            <a:spAutoFit/>
          </a:bodyPr>
          <a:lstStyle/>
          <a:p>
            <a:r>
              <a:rPr lang="en-US" sz="1000" dirty="0" smtClean="0"/>
              <a:t>http://wodumedia.com/wp-content/uploads/2012/11/The-German-army-demonstrated-its-might-before-more-than-a-million-residents-during-the-nationwide-harvest-festival-at-B%20%20ckeburg-near-Hanover-Germany-on-Oct.-4-1935.-Here-are-scores-of-tanks-lined-up-just-before-the-demonstra-960x651.jpg</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Italian forces may have looked like</a:t>
            </a:r>
            <a:endParaRPr lang="en-US" dirty="0"/>
          </a:p>
        </p:txBody>
      </p:sp>
      <p:pic>
        <p:nvPicPr>
          <p:cNvPr id="25604" name="Picture 4" descr="http://www.juniorgeneral.org/donated/jan/AbItalians1.gif"/>
          <p:cNvPicPr>
            <a:picLocks noChangeAspect="1" noChangeArrowheads="1"/>
          </p:cNvPicPr>
          <p:nvPr/>
        </p:nvPicPr>
        <p:blipFill>
          <a:blip r:embed="rId2"/>
          <a:srcRect/>
          <a:stretch>
            <a:fillRect/>
          </a:stretch>
        </p:blipFill>
        <p:spPr bwMode="auto">
          <a:xfrm>
            <a:off x="533400" y="990600"/>
            <a:ext cx="7762875" cy="4581525"/>
          </a:xfrm>
          <a:prstGeom prst="rect">
            <a:avLst/>
          </a:prstGeom>
          <a:noFill/>
        </p:spPr>
      </p:pic>
      <p:sp>
        <p:nvSpPr>
          <p:cNvPr id="6" name="TextBox 5"/>
          <p:cNvSpPr txBox="1"/>
          <p:nvPr/>
        </p:nvSpPr>
        <p:spPr>
          <a:xfrm>
            <a:off x="1066800" y="5562600"/>
            <a:ext cx="7315200" cy="369332"/>
          </a:xfrm>
          <a:prstGeom prst="rect">
            <a:avLst/>
          </a:prstGeom>
          <a:noFill/>
        </p:spPr>
        <p:txBody>
          <a:bodyPr wrap="square" rtlCol="0">
            <a:spAutoFit/>
          </a:bodyPr>
          <a:lstStyle/>
          <a:p>
            <a:r>
              <a:rPr lang="en-US" dirty="0" smtClean="0"/>
              <a:t>http://www.juniorgeneral.org/donated/jan/AbItalians1.gif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League of Nations Reaction</a:t>
            </a:r>
            <a:endParaRPr lang="en-US" dirty="0"/>
          </a:p>
        </p:txBody>
      </p:sp>
      <p:sp>
        <p:nvSpPr>
          <p:cNvPr id="3" name="Content Placeholder 2"/>
          <p:cNvSpPr>
            <a:spLocks noGrp="1"/>
          </p:cNvSpPr>
          <p:nvPr>
            <p:ph sz="quarter" idx="1"/>
          </p:nvPr>
        </p:nvSpPr>
        <p:spPr/>
        <p:txBody>
          <a:bodyPr/>
          <a:lstStyle/>
          <a:p>
            <a:r>
              <a:rPr lang="en-US" dirty="0" smtClean="0"/>
              <a:t>Call for arbitration for the </a:t>
            </a:r>
            <a:r>
              <a:rPr lang="en-US" dirty="0" err="1" smtClean="0"/>
              <a:t>Walwal</a:t>
            </a:r>
            <a:r>
              <a:rPr lang="en-US" dirty="0" smtClean="0"/>
              <a:t> incident</a:t>
            </a:r>
          </a:p>
          <a:p>
            <a:r>
              <a:rPr lang="en-US" dirty="0" smtClean="0"/>
              <a:t>Meet for peace talks and discuss concessions to Italy (rejected by Italy)</a:t>
            </a:r>
          </a:p>
          <a:p>
            <a:r>
              <a:rPr lang="en-US" dirty="0" smtClean="0"/>
              <a:t>Britain employs an arms embargo on both sides of the conflict</a:t>
            </a:r>
          </a:p>
          <a:p>
            <a:r>
              <a:rPr lang="en-US" dirty="0" smtClean="0"/>
              <a:t>After Italy is declared the aggressor, countries begin to sanction Italy</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a:t>
            </a:r>
            <a:endParaRPr lang="en-US" dirty="0"/>
          </a:p>
        </p:txBody>
      </p:sp>
      <p:sp>
        <p:nvSpPr>
          <p:cNvPr id="3" name="Content Placeholder 2"/>
          <p:cNvSpPr>
            <a:spLocks noGrp="1"/>
          </p:cNvSpPr>
          <p:nvPr>
            <p:ph sz="quarter" idx="1"/>
          </p:nvPr>
        </p:nvSpPr>
        <p:spPr>
          <a:xfrm>
            <a:off x="457200" y="1600200"/>
            <a:ext cx="4419600" cy="4525963"/>
          </a:xfrm>
        </p:spPr>
        <p:txBody>
          <a:bodyPr>
            <a:normAutofit fontScale="92500" lnSpcReduction="10000"/>
          </a:bodyPr>
          <a:lstStyle/>
          <a:p>
            <a:r>
              <a:rPr lang="en-US" sz="2400" dirty="0" smtClean="0"/>
              <a:t>Italy invades without formal declaration of war, prompting the League of Nations to respond</a:t>
            </a:r>
          </a:p>
          <a:p>
            <a:r>
              <a:rPr lang="en-US" sz="2400" dirty="0" smtClean="0"/>
              <a:t>League of Nations responds by condemning Italy, employs sanctions against Italy (these did not include steel or oil)</a:t>
            </a:r>
          </a:p>
          <a:p>
            <a:r>
              <a:rPr lang="en-US" sz="2400" dirty="0" smtClean="0"/>
              <a:t>General De Bono and Rodolfo </a:t>
            </a:r>
            <a:r>
              <a:rPr lang="en-US" sz="2400" dirty="0" err="1" smtClean="0"/>
              <a:t>Graziani</a:t>
            </a:r>
            <a:r>
              <a:rPr lang="en-US" sz="2400" dirty="0" smtClean="0"/>
              <a:t> lead the attack against Ethiopia, are extremely successful, leading to a rapid advance through Ethiopia</a:t>
            </a:r>
          </a:p>
          <a:p>
            <a:endParaRPr lang="en-US" dirty="0"/>
          </a:p>
        </p:txBody>
      </p:sp>
      <p:pic>
        <p:nvPicPr>
          <p:cNvPr id="7170" name="Picture 2" descr="http://www.warchat.org/pictures/second_italo-abyssinian_war_1935-1936_war_map.jpg"/>
          <p:cNvPicPr>
            <a:picLocks noChangeAspect="1" noChangeArrowheads="1"/>
          </p:cNvPicPr>
          <p:nvPr/>
        </p:nvPicPr>
        <p:blipFill>
          <a:blip r:embed="rId2"/>
          <a:srcRect/>
          <a:stretch>
            <a:fillRect/>
          </a:stretch>
        </p:blipFill>
        <p:spPr bwMode="auto">
          <a:xfrm>
            <a:off x="5105400" y="1524000"/>
            <a:ext cx="3810000" cy="4486276"/>
          </a:xfrm>
          <a:prstGeom prst="rect">
            <a:avLst/>
          </a:prstGeom>
          <a:noFill/>
        </p:spPr>
      </p:pic>
      <p:sp>
        <p:nvSpPr>
          <p:cNvPr id="5" name="TextBox 4"/>
          <p:cNvSpPr txBox="1"/>
          <p:nvPr/>
        </p:nvSpPr>
        <p:spPr>
          <a:xfrm>
            <a:off x="5181600" y="5934670"/>
            <a:ext cx="3733800" cy="923330"/>
          </a:xfrm>
          <a:prstGeom prst="rect">
            <a:avLst/>
          </a:prstGeom>
          <a:noFill/>
        </p:spPr>
        <p:txBody>
          <a:bodyPr wrap="square" rtlCol="0">
            <a:spAutoFit/>
          </a:bodyPr>
          <a:lstStyle/>
          <a:p>
            <a:r>
              <a:rPr lang="en-US" dirty="0" smtClean="0"/>
              <a:t>http://www.warchat.org/pictures/second_italo-abyssinian_war_1935-1936_war_map.jpg</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314</TotalTime>
  <Words>1148</Words>
  <Application>Microsoft Macintosh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Italy and Ethiopia</vt:lpstr>
      <vt:lpstr>Beginning of the war</vt:lpstr>
      <vt:lpstr>Ethiopian View</vt:lpstr>
      <vt:lpstr>Haile Selassie</vt:lpstr>
      <vt:lpstr>Haile Selassie Opinion</vt:lpstr>
      <vt:lpstr>Italian Side</vt:lpstr>
      <vt:lpstr>What Italian forces may have looked like</vt:lpstr>
      <vt:lpstr>League of Nations Reaction</vt:lpstr>
      <vt:lpstr>The War</vt:lpstr>
      <vt:lpstr>The War (continued)</vt:lpstr>
      <vt:lpstr>The Surrender</vt:lpstr>
      <vt:lpstr>After the surrender</vt:lpstr>
      <vt:lpstr>Overall effects</vt:lpstr>
      <vt:lpstr>After the War</vt:lpstr>
      <vt:lpstr>Websites Used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 and Ethiopia</dc:title>
  <dc:creator>JTH</dc:creator>
  <cp:lastModifiedBy>David Hsu</cp:lastModifiedBy>
  <cp:revision>29</cp:revision>
  <dcterms:created xsi:type="dcterms:W3CDTF">2014-03-19T01:09:58Z</dcterms:created>
  <dcterms:modified xsi:type="dcterms:W3CDTF">2014-03-19T17:01:02Z</dcterms:modified>
</cp:coreProperties>
</file>