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0" r:id="rId3"/>
    <p:sldId id="273" r:id="rId4"/>
    <p:sldId id="276" r:id="rId5"/>
    <p:sldId id="259" r:id="rId6"/>
    <p:sldId id="257" r:id="rId7"/>
    <p:sldId id="258" r:id="rId8"/>
    <p:sldId id="261" r:id="rId9"/>
    <p:sldId id="262" r:id="rId10"/>
    <p:sldId id="263" r:id="rId11"/>
    <p:sldId id="264" r:id="rId12"/>
    <p:sldId id="266" r:id="rId13"/>
    <p:sldId id="265" r:id="rId14"/>
    <p:sldId id="267" r:id="rId15"/>
    <p:sldId id="268" r:id="rId16"/>
    <p:sldId id="269" r:id="rId17"/>
    <p:sldId id="270" r:id="rId18"/>
    <p:sldId id="271" r:id="rId19"/>
    <p:sldId id="272" r:id="rId20"/>
    <p:sldId id="274" r:id="rId21"/>
    <p:sldId id="275"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64"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F3A257A0-5BDA-4AF3-89B4-BB475A387EBE}" type="datetimeFigureOut">
              <a:rPr lang="en-US" smtClean="0"/>
              <a:t>1/27/2013</a:t>
            </a:fld>
            <a:endParaRPr lang="en-US"/>
          </a:p>
        </p:txBody>
      </p:sp>
      <p:sp>
        <p:nvSpPr>
          <p:cNvPr id="16" name="Slide Number Placeholder 15"/>
          <p:cNvSpPr>
            <a:spLocks noGrp="1"/>
          </p:cNvSpPr>
          <p:nvPr>
            <p:ph type="sldNum" sz="quarter" idx="11"/>
          </p:nvPr>
        </p:nvSpPr>
        <p:spPr/>
        <p:txBody>
          <a:bodyPr/>
          <a:lstStyle/>
          <a:p>
            <a:fld id="{8B27AA6A-B235-41F5-BAF2-6377FF1A5489}"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A257A0-5BDA-4AF3-89B4-BB475A387EBE}"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7AA6A-B235-41F5-BAF2-6377FF1A54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A257A0-5BDA-4AF3-89B4-BB475A387EBE}"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7AA6A-B235-41F5-BAF2-6377FF1A54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F3A257A0-5BDA-4AF3-89B4-BB475A387EBE}" type="datetimeFigureOut">
              <a:rPr lang="en-US" smtClean="0"/>
              <a:t>1/27/2013</a:t>
            </a:fld>
            <a:endParaRPr lang="en-US"/>
          </a:p>
        </p:txBody>
      </p:sp>
      <p:sp>
        <p:nvSpPr>
          <p:cNvPr id="15" name="Slide Number Placeholder 14"/>
          <p:cNvSpPr>
            <a:spLocks noGrp="1"/>
          </p:cNvSpPr>
          <p:nvPr>
            <p:ph type="sldNum" sz="quarter" idx="15"/>
          </p:nvPr>
        </p:nvSpPr>
        <p:spPr/>
        <p:txBody>
          <a:bodyPr/>
          <a:lstStyle>
            <a:lvl1pPr algn="ctr">
              <a:defRPr/>
            </a:lvl1pPr>
          </a:lstStyle>
          <a:p>
            <a:fld id="{8B27AA6A-B235-41F5-BAF2-6377FF1A5489}"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3A257A0-5BDA-4AF3-89B4-BB475A387EBE}"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7AA6A-B235-41F5-BAF2-6377FF1A5489}"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A257A0-5BDA-4AF3-89B4-BB475A387EBE}"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7AA6A-B235-41F5-BAF2-6377FF1A5489}"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B27AA6A-B235-41F5-BAF2-6377FF1A5489}"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F3A257A0-5BDA-4AF3-89B4-BB475A387EBE}" type="datetimeFigureOut">
              <a:rPr lang="en-US" smtClean="0"/>
              <a:t>1/27/2013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A257A0-5BDA-4AF3-89B4-BB475A387EBE}" type="datetimeFigureOut">
              <a:rPr lang="en-US" smtClean="0"/>
              <a:t>1/27/2013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27AA6A-B235-41F5-BAF2-6377FF1A5489}"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257A0-5BDA-4AF3-89B4-BB475A387EBE}" type="datetimeFigureOut">
              <a:rPr lang="en-US" smtClean="0"/>
              <a:t>1/27/2013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27AA6A-B235-41F5-BAF2-6377FF1A54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F3A257A0-5BDA-4AF3-89B4-BB475A387EBE}" type="datetimeFigureOut">
              <a:rPr lang="en-US" smtClean="0"/>
              <a:t>1/27/2013</a:t>
            </a:fld>
            <a:endParaRPr lang="en-US"/>
          </a:p>
        </p:txBody>
      </p:sp>
      <p:sp>
        <p:nvSpPr>
          <p:cNvPr id="9" name="Slide Number Placeholder 8"/>
          <p:cNvSpPr>
            <a:spLocks noGrp="1"/>
          </p:cNvSpPr>
          <p:nvPr>
            <p:ph type="sldNum" sz="quarter" idx="15"/>
          </p:nvPr>
        </p:nvSpPr>
        <p:spPr/>
        <p:txBody>
          <a:bodyPr/>
          <a:lstStyle/>
          <a:p>
            <a:fld id="{8B27AA6A-B235-41F5-BAF2-6377FF1A5489}"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3A257A0-5BDA-4AF3-89B4-BB475A387EBE}" type="datetimeFigureOut">
              <a:rPr lang="en-US" smtClean="0"/>
              <a:t>1/27/2013</a:t>
            </a:fld>
            <a:endParaRPr lang="en-US"/>
          </a:p>
        </p:txBody>
      </p:sp>
      <p:sp>
        <p:nvSpPr>
          <p:cNvPr id="9" name="Slide Number Placeholder 8"/>
          <p:cNvSpPr>
            <a:spLocks noGrp="1"/>
          </p:cNvSpPr>
          <p:nvPr>
            <p:ph type="sldNum" sz="quarter" idx="11"/>
          </p:nvPr>
        </p:nvSpPr>
        <p:spPr/>
        <p:txBody>
          <a:bodyPr/>
          <a:lstStyle/>
          <a:p>
            <a:fld id="{8B27AA6A-B235-41F5-BAF2-6377FF1A548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3A257A0-5BDA-4AF3-89B4-BB475A387EBE}" type="datetimeFigureOut">
              <a:rPr lang="en-US" smtClean="0"/>
              <a:t>1/27/2013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B27AA6A-B235-41F5-BAF2-6377FF1A5489}"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kids.britannica.com/comptons/art-15158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kids.britannica.com/comptons/art-15273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10000"/>
          </a:bodyPr>
          <a:lstStyle/>
          <a:p>
            <a:r>
              <a:rPr lang="en-US" dirty="0" smtClean="0"/>
              <a:t>Maya Halthore </a:t>
            </a:r>
          </a:p>
          <a:p>
            <a:r>
              <a:rPr lang="en-US" dirty="0" smtClean="0"/>
              <a:t>1/26/12 </a:t>
            </a:r>
          </a:p>
          <a:p>
            <a:r>
              <a:rPr lang="en-US" dirty="0" smtClean="0"/>
              <a:t>Period 5 </a:t>
            </a:r>
            <a:r>
              <a:rPr lang="en-US" dirty="0" err="1" smtClean="0"/>
              <a:t>Kinberg</a:t>
            </a:r>
            <a:r>
              <a:rPr lang="en-US" dirty="0" smtClean="0"/>
              <a:t> </a:t>
            </a:r>
            <a:endParaRPr lang="en-US" dirty="0"/>
          </a:p>
        </p:txBody>
      </p:sp>
      <p:sp>
        <p:nvSpPr>
          <p:cNvPr id="2" name="Title 1"/>
          <p:cNvSpPr>
            <a:spLocks noGrp="1"/>
          </p:cNvSpPr>
          <p:nvPr>
            <p:ph type="ctrTitle"/>
          </p:nvPr>
        </p:nvSpPr>
        <p:spPr/>
        <p:txBody>
          <a:bodyPr>
            <a:normAutofit fontScale="90000"/>
          </a:bodyPr>
          <a:lstStyle/>
          <a:p>
            <a:r>
              <a:rPr lang="en-US" dirty="0" smtClean="0"/>
              <a:t>Austro- Prussian </a:t>
            </a:r>
            <a:br>
              <a:rPr lang="en-US" dirty="0" smtClean="0"/>
            </a:br>
            <a:r>
              <a:rPr lang="en-US" dirty="0" smtClean="0"/>
              <a:t>Franco-Prussian </a:t>
            </a:r>
            <a:br>
              <a:rPr lang="en-US" dirty="0" smtClean="0"/>
            </a:br>
            <a:r>
              <a:rPr lang="en-US" dirty="0" smtClean="0"/>
              <a:t>Wars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dirty="0" smtClean="0"/>
              <a:t>And so the war begins </a:t>
            </a:r>
          </a:p>
          <a:p>
            <a:r>
              <a:rPr lang="en-US" dirty="0" smtClean="0"/>
              <a:t>It is called the Seven Weeks War because the battle literally lasted seven weeks </a:t>
            </a:r>
          </a:p>
          <a:p>
            <a:r>
              <a:rPr lang="en-US" dirty="0" smtClean="0"/>
              <a:t>The German State of Hanover (which was in alliance with Austria) surrendered to Prussia after just two weeks of battle </a:t>
            </a:r>
          </a:p>
          <a:p>
            <a:r>
              <a:rPr lang="en-US" dirty="0" smtClean="0"/>
              <a:t>The winning battle was in </a:t>
            </a:r>
            <a:r>
              <a:rPr lang="en-US" dirty="0" err="1" smtClean="0"/>
              <a:t>Sadowa</a:t>
            </a:r>
            <a:r>
              <a:rPr lang="en-US" dirty="0" smtClean="0"/>
              <a:t>, Austria. Three Prussian armies swept into the Bohemian state and just about destroyed the Austrians </a:t>
            </a:r>
          </a:p>
          <a:p>
            <a:r>
              <a:rPr lang="en-US" dirty="0" smtClean="0"/>
              <a:t>The victory was due in part to General Helmuth von Moltke who showed military brilliance by crushing the Austrians so quickly </a:t>
            </a:r>
          </a:p>
        </p:txBody>
      </p:sp>
      <p:sp>
        <p:nvSpPr>
          <p:cNvPr id="2" name="Title 1"/>
          <p:cNvSpPr>
            <a:spLocks noGrp="1"/>
          </p:cNvSpPr>
          <p:nvPr>
            <p:ph type="title"/>
          </p:nvPr>
        </p:nvSpPr>
        <p:spPr/>
        <p:txBody>
          <a:bodyPr/>
          <a:lstStyle/>
          <a:p>
            <a:r>
              <a:rPr lang="en-US" dirty="0" smtClean="0"/>
              <a:t>Austro- Prussian War (1866)</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After Prussia defeated Austria, King Wilhelm I and most of the Prussian Conservatives and generals wanted to take advantage of the win and go for territorial gains </a:t>
            </a:r>
          </a:p>
          <a:p>
            <a:r>
              <a:rPr lang="en-US" dirty="0" smtClean="0"/>
              <a:t>Bismarck said no. He understood that in the coming years there would be an inevitable conflict with France and when that happens, Prussia would need Austria’s help </a:t>
            </a:r>
          </a:p>
          <a:p>
            <a:r>
              <a:rPr lang="en-US" dirty="0" smtClean="0"/>
              <a:t>He settled on leniency. There were no huge territorial gains, but “Prussia’s gains elsewhere changed the face of Europe” (Chambers 725). </a:t>
            </a:r>
            <a:endParaRPr lang="en-US" dirty="0"/>
          </a:p>
        </p:txBody>
      </p:sp>
      <p:sp>
        <p:nvSpPr>
          <p:cNvPr id="2" name="Title 1"/>
          <p:cNvSpPr>
            <a:spLocks noGrp="1"/>
          </p:cNvSpPr>
          <p:nvPr>
            <p:ph type="title"/>
          </p:nvPr>
        </p:nvSpPr>
        <p:spPr/>
        <p:txBody>
          <a:bodyPr/>
          <a:lstStyle/>
          <a:p>
            <a:r>
              <a:rPr lang="en-US" dirty="0" smtClean="0"/>
              <a:t>Results of the War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1867, Bismarck dissolved the German Confederation </a:t>
            </a:r>
          </a:p>
          <a:p>
            <a:r>
              <a:rPr lang="en-US" dirty="0" smtClean="0"/>
              <a:t>Established a confederation of North German states under Prussian leadership. This means that it was ruled by the Prussian king and a bicameral legislature  </a:t>
            </a:r>
          </a:p>
          <a:p>
            <a:r>
              <a:rPr lang="en-US" dirty="0" smtClean="0"/>
              <a:t>Got the South German states to accept a military alliance with Prussia. </a:t>
            </a:r>
          </a:p>
        </p:txBody>
      </p:sp>
      <p:sp>
        <p:nvSpPr>
          <p:cNvPr id="2" name="Title 1"/>
          <p:cNvSpPr>
            <a:spLocks noGrp="1"/>
          </p:cNvSpPr>
          <p:nvPr>
            <p:ph type="title"/>
          </p:nvPr>
        </p:nvSpPr>
        <p:spPr/>
        <p:txBody>
          <a:bodyPr>
            <a:normAutofit/>
          </a:bodyPr>
          <a:lstStyle/>
          <a:p>
            <a:r>
              <a:rPr lang="en-US" dirty="0" smtClean="0"/>
              <a:t>Results of the War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1981200" y="1447800"/>
            <a:ext cx="6784848" cy="5562600"/>
          </a:xfrm>
        </p:spPr>
        <p:txBody>
          <a:bodyPr>
            <a:noAutofit/>
          </a:bodyPr>
          <a:lstStyle/>
          <a:p>
            <a:pPr>
              <a:buFont typeface="Arial" pitchFamily="34" charset="0"/>
              <a:buChar char="•"/>
            </a:pPr>
            <a:r>
              <a:rPr lang="en-US" sz="1800" dirty="0" smtClean="0"/>
              <a:t>Ruled by the Prussian King and a bicameral legislature </a:t>
            </a:r>
          </a:p>
          <a:p>
            <a:pPr>
              <a:buFont typeface="Arial" pitchFamily="34" charset="0"/>
              <a:buChar char="•"/>
            </a:pPr>
            <a:r>
              <a:rPr lang="en-US" sz="1800" dirty="0" smtClean="0"/>
              <a:t>A Bismarckian structure that seemed to protect local interests and to point towards a democracy yet was still dominated by Prussia </a:t>
            </a:r>
          </a:p>
          <a:p>
            <a:pPr>
              <a:buFont typeface="Arial" pitchFamily="34" charset="0"/>
              <a:buChar char="•"/>
            </a:pPr>
            <a:r>
              <a:rPr lang="en-US" sz="1800" dirty="0" smtClean="0"/>
              <a:t>The legislature was composed of two houses: the lower house, which was the </a:t>
            </a:r>
            <a:r>
              <a:rPr lang="en-US" sz="1800" b="1" dirty="0" smtClean="0">
                <a:solidFill>
                  <a:schemeClr val="bg2"/>
                </a:solidFill>
              </a:rPr>
              <a:t>Reichstag</a:t>
            </a:r>
            <a:r>
              <a:rPr lang="en-US" sz="1800" dirty="0" smtClean="0"/>
              <a:t>, represented all the people under universal male suffrage, and the upper house, the</a:t>
            </a:r>
            <a:r>
              <a:rPr lang="en-US" sz="1800" b="1" dirty="0" smtClean="0">
                <a:solidFill>
                  <a:schemeClr val="bg2"/>
                </a:solidFill>
              </a:rPr>
              <a:t> Bundesrat</a:t>
            </a:r>
            <a:r>
              <a:rPr lang="en-US" sz="1800" dirty="0" smtClean="0"/>
              <a:t>, which had forty-three delegates sent from various states. Prussia had seventeen delegates on its own ensuring it dominance over the legislature. Also the king had right to veto anything </a:t>
            </a:r>
          </a:p>
          <a:p>
            <a:pPr>
              <a:buFont typeface="Arial" pitchFamily="34" charset="0"/>
              <a:buChar char="•"/>
            </a:pPr>
            <a:r>
              <a:rPr lang="en-US" sz="1800" dirty="0" smtClean="0"/>
              <a:t>Prussian Parliament legalized all the taxes Bismarck wanted to impose   </a:t>
            </a:r>
            <a:endParaRPr lang="en-US" sz="1800" dirty="0"/>
          </a:p>
        </p:txBody>
      </p:sp>
      <p:sp>
        <p:nvSpPr>
          <p:cNvPr id="4" name="Title 3"/>
          <p:cNvSpPr>
            <a:spLocks noGrp="1"/>
          </p:cNvSpPr>
          <p:nvPr>
            <p:ph type="title"/>
          </p:nvPr>
        </p:nvSpPr>
        <p:spPr>
          <a:xfrm>
            <a:off x="2438400" y="457200"/>
            <a:ext cx="6324600" cy="914400"/>
          </a:xfrm>
        </p:spPr>
        <p:txBody>
          <a:bodyPr/>
          <a:lstStyle/>
          <a:p>
            <a:r>
              <a:rPr lang="en-US" dirty="0" smtClean="0"/>
              <a:t>The North German Confederation</a:t>
            </a:r>
            <a:endParaRPr lang="en-US" dirty="0"/>
          </a:p>
        </p:txBody>
      </p:sp>
      <p:pic>
        <p:nvPicPr>
          <p:cNvPr id="9" name="Content Placeholder 8" descr="german_confed.gif"/>
          <p:cNvPicPr>
            <a:picLocks noGrp="1" noChangeAspect="1"/>
          </p:cNvPicPr>
          <p:nvPr>
            <p:ph sz="quarter" idx="1"/>
          </p:nvPr>
        </p:nvPicPr>
        <p:blipFill>
          <a:blip r:embed="rId2" cstate="print"/>
          <a:stretch>
            <a:fillRect/>
          </a:stretch>
        </p:blipFill>
        <p:spPr>
          <a:xfrm>
            <a:off x="457200" y="381000"/>
            <a:ext cx="7924800" cy="602342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smtClean="0"/>
              <a:t>Bismarck, and almost all other nationalists did not believe that the North German Confederation would be a satisfactory or permanent solution on Germany’s full unification. </a:t>
            </a:r>
          </a:p>
          <a:p>
            <a:r>
              <a:rPr lang="en-US" dirty="0" smtClean="0"/>
              <a:t>Germany’s full unification would be achieved in a series of wars, treaties, and </a:t>
            </a:r>
            <a:r>
              <a:rPr lang="en-US" dirty="0" err="1" smtClean="0"/>
              <a:t>diplomacys</a:t>
            </a:r>
            <a:r>
              <a:rPr lang="en-US" dirty="0" smtClean="0"/>
              <a:t> </a:t>
            </a:r>
          </a:p>
          <a:p>
            <a:r>
              <a:rPr lang="en-US" dirty="0" smtClean="0"/>
              <a:t>Differences culturally, </a:t>
            </a:r>
            <a:r>
              <a:rPr lang="en-US" dirty="0" err="1" smtClean="0"/>
              <a:t>religously</a:t>
            </a:r>
            <a:r>
              <a:rPr lang="en-US" dirty="0" smtClean="0"/>
              <a:t>, and socially between  Northern and Southern Germany ensured that full unification would take a while </a:t>
            </a:r>
            <a:endParaRPr lang="en-US" dirty="0"/>
          </a:p>
        </p:txBody>
      </p:sp>
      <p:sp>
        <p:nvSpPr>
          <p:cNvPr id="5" name="Title 4"/>
          <p:cNvSpPr>
            <a:spLocks noGrp="1"/>
          </p:cNvSpPr>
          <p:nvPr>
            <p:ph type="title"/>
          </p:nvPr>
        </p:nvSpPr>
        <p:spPr/>
        <p:txBody>
          <a:bodyPr/>
          <a:lstStyle/>
          <a:p>
            <a:r>
              <a:rPr lang="en-US" dirty="0" smtClean="0"/>
              <a:t>Yet, with all of this….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lnSpcReduction="10000"/>
          </a:bodyPr>
          <a:lstStyle/>
          <a:p>
            <a:r>
              <a:rPr lang="en-US" dirty="0" smtClean="0"/>
              <a:t>Bismarck believed that the only way the North German Confederation and the Southern German States could be unified was through war. It has been four years since the Austro-Prussian War  </a:t>
            </a:r>
          </a:p>
          <a:p>
            <a:r>
              <a:rPr lang="en-US" dirty="0" smtClean="0"/>
              <a:t>Provoked by competition over influence in Spain. Queen Isabella II had been forced to abdicate the throne in 1868. </a:t>
            </a:r>
          </a:p>
          <a:p>
            <a:r>
              <a:rPr lang="en-US" dirty="0" smtClean="0"/>
              <a:t>After the abdication, the provisional government replaced her with a Hohenzollern Prince (if you don’t know, the Hohenzollerns are the line of Prussian royalty) </a:t>
            </a:r>
            <a:endParaRPr lang="en-US" dirty="0"/>
          </a:p>
        </p:txBody>
      </p:sp>
      <p:sp>
        <p:nvSpPr>
          <p:cNvPr id="5" name="Title 4"/>
          <p:cNvSpPr>
            <a:spLocks noGrp="1"/>
          </p:cNvSpPr>
          <p:nvPr>
            <p:ph type="title"/>
          </p:nvPr>
        </p:nvSpPr>
        <p:spPr/>
        <p:txBody>
          <a:bodyPr>
            <a:normAutofit fontScale="90000"/>
          </a:bodyPr>
          <a:lstStyle/>
          <a:p>
            <a:r>
              <a:rPr lang="en-US" dirty="0" smtClean="0"/>
              <a:t>Beginnings of the Franco-Prussian War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After tons of pressure from the French, the Hohenzollern prince declined the crown </a:t>
            </a:r>
          </a:p>
          <a:p>
            <a:r>
              <a:rPr lang="en-US" dirty="0" smtClean="0"/>
              <a:t>This wasn’t enough for the French, they wanted a wholehearted refusal so they could gain popular favor at home. This led to the bathtub incident. </a:t>
            </a:r>
          </a:p>
          <a:p>
            <a:r>
              <a:rPr lang="en-US" dirty="0" smtClean="0"/>
              <a:t>In a spa in Western Germany, where Wilhelm I was bathing, the French ambassador demanded a public guarantee that the Hohenzollern candidacy would not be put forward again. </a:t>
            </a:r>
          </a:p>
          <a:p>
            <a:r>
              <a:rPr lang="en-US" dirty="0" smtClean="0"/>
              <a:t>The king refused and telegraphed what happened to Bismarck  </a:t>
            </a:r>
          </a:p>
          <a:p>
            <a:endParaRPr lang="en-US" dirty="0"/>
          </a:p>
        </p:txBody>
      </p:sp>
      <p:sp>
        <p:nvSpPr>
          <p:cNvPr id="3" name="Title 2"/>
          <p:cNvSpPr>
            <a:spLocks noGrp="1"/>
          </p:cNvSpPr>
          <p:nvPr>
            <p:ph type="title"/>
          </p:nvPr>
        </p:nvSpPr>
        <p:spPr/>
        <p:txBody>
          <a:bodyPr>
            <a:normAutofit fontScale="90000"/>
          </a:bodyPr>
          <a:lstStyle/>
          <a:p>
            <a:r>
              <a:rPr lang="en-US" dirty="0" smtClean="0"/>
              <a:t>Beginnings of the Franco-Prussian War </a:t>
            </a:r>
            <a:endParaRPr lang="en-US" dirty="0"/>
          </a:p>
        </p:txBody>
      </p:sp>
      <p:pic>
        <p:nvPicPr>
          <p:cNvPr id="57346" name="Picture 2" descr="http://www.trueartworks.com/large/0000-1855.jpg"/>
          <p:cNvPicPr>
            <a:picLocks noChangeAspect="1" noChangeArrowheads="1"/>
          </p:cNvPicPr>
          <p:nvPr/>
        </p:nvPicPr>
        <p:blipFill>
          <a:blip r:embed="rId2" cstate="print"/>
          <a:srcRect/>
          <a:stretch>
            <a:fillRect/>
          </a:stretch>
        </p:blipFill>
        <p:spPr bwMode="auto">
          <a:xfrm>
            <a:off x="838200" y="685800"/>
            <a:ext cx="6400800" cy="46972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additive="base">
                                        <p:cTn id="7" dur="500" fill="hold"/>
                                        <p:tgtEl>
                                          <p:spTgt spid="57346"/>
                                        </p:tgtEl>
                                        <p:attrNameLst>
                                          <p:attrName>ppt_x</p:attrName>
                                        </p:attrNameLst>
                                      </p:cBhvr>
                                      <p:tavLst>
                                        <p:tav tm="0">
                                          <p:val>
                                            <p:strVal val="#ppt_x"/>
                                          </p:val>
                                        </p:tav>
                                        <p:tav tm="100000">
                                          <p:val>
                                            <p:strVal val="#ppt_x"/>
                                          </p:val>
                                        </p:tav>
                                      </p:tavLst>
                                    </p:anim>
                                    <p:anim calcmode="lin" valueType="num">
                                      <p:cBhvr additive="base">
                                        <p:cTn id="8" dur="500" fill="hold"/>
                                        <p:tgtEl>
                                          <p:spTgt spid="57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Bismarck saw his opening to provoke the French and changed up the whole telegraph the king had sent him. </a:t>
            </a:r>
          </a:p>
          <a:p>
            <a:r>
              <a:rPr lang="en-US" dirty="0" smtClean="0"/>
              <a:t>He made the question that the French ambassador posed more imperious and the king’s refusal harsher and more abrupt. He then released this new copy to the press.  </a:t>
            </a:r>
          </a:p>
          <a:p>
            <a:r>
              <a:rPr lang="en-US" dirty="0" smtClean="0"/>
              <a:t>“The French government responded to the patriotic fury it had helped ignite and declared war on Prussia in July 1870” (Chambers 726). </a:t>
            </a:r>
            <a:endParaRPr lang="en-US" dirty="0"/>
          </a:p>
        </p:txBody>
      </p:sp>
      <p:sp>
        <p:nvSpPr>
          <p:cNvPr id="3" name="Title 2"/>
          <p:cNvSpPr>
            <a:spLocks noGrp="1"/>
          </p:cNvSpPr>
          <p:nvPr>
            <p:ph type="title"/>
          </p:nvPr>
        </p:nvSpPr>
        <p:spPr/>
        <p:txBody>
          <a:bodyPr>
            <a:normAutofit fontScale="90000"/>
          </a:bodyPr>
          <a:lstStyle/>
          <a:p>
            <a:r>
              <a:rPr lang="en-US" dirty="0" smtClean="0"/>
              <a:t>Beginnings of the Franco-Prussian War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France hoped for help from both Italy and Austria, but had failed to make formal treaties before the war. These two countries remained neutral </a:t>
            </a:r>
          </a:p>
          <a:p>
            <a:r>
              <a:rPr lang="en-US" dirty="0" smtClean="0"/>
              <a:t>The French army was much better equipped than the Austrian army, yet Germany was much better prepared for the war </a:t>
            </a:r>
            <a:endParaRPr lang="en-US" dirty="0"/>
          </a:p>
        </p:txBody>
      </p:sp>
      <p:sp>
        <p:nvSpPr>
          <p:cNvPr id="3" name="Title 2"/>
          <p:cNvSpPr>
            <a:spLocks noGrp="1"/>
          </p:cNvSpPr>
          <p:nvPr>
            <p:ph type="title"/>
          </p:nvPr>
        </p:nvSpPr>
        <p:spPr/>
        <p:txBody>
          <a:bodyPr>
            <a:normAutofit/>
          </a:bodyPr>
          <a:lstStyle/>
          <a:p>
            <a:r>
              <a:rPr lang="en-US" dirty="0" smtClean="0"/>
              <a:t>The Franco-Prussian War 1870 </a:t>
            </a:r>
            <a:endParaRPr lang="en-US" dirty="0"/>
          </a:p>
        </p:txBody>
      </p:sp>
      <p:pic>
        <p:nvPicPr>
          <p:cNvPr id="55298" name="Picture 2" descr="http://upload.wikimedia.org/wikipedia/commons/thumb/f/f3/Battle-Mars-Le-Tour-large.jpg/325px-Battle-Mars-Le-Tour-large.jpg"/>
          <p:cNvPicPr>
            <a:picLocks noChangeAspect="1" noChangeArrowheads="1"/>
          </p:cNvPicPr>
          <p:nvPr/>
        </p:nvPicPr>
        <p:blipFill>
          <a:blip r:embed="rId2" cstate="print"/>
          <a:srcRect/>
          <a:stretch>
            <a:fillRect/>
          </a:stretch>
        </p:blipFill>
        <p:spPr bwMode="auto">
          <a:xfrm>
            <a:off x="2743200" y="3733800"/>
            <a:ext cx="4090646" cy="2819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German armies moved through Alsace and surrounded the French army at Metz in France </a:t>
            </a:r>
          </a:p>
          <a:p>
            <a:r>
              <a:rPr lang="en-US" dirty="0" smtClean="0"/>
              <a:t>Though many forces attempted to overthrow the Germans at Metz, none could succeed. </a:t>
            </a:r>
          </a:p>
          <a:p>
            <a:r>
              <a:rPr lang="en-US" dirty="0" smtClean="0"/>
              <a:t>In September of 1870 at Sedan, Napoleon III surrendered and was taken prisoner by the Germans. This ended the Second Republic in France </a:t>
            </a:r>
          </a:p>
          <a:p>
            <a:r>
              <a:rPr lang="en-US" dirty="0" smtClean="0"/>
              <a:t>All the major fighting was over yet there was still French resistance </a:t>
            </a:r>
            <a:endParaRPr lang="en-US" dirty="0"/>
          </a:p>
        </p:txBody>
      </p:sp>
      <p:sp>
        <p:nvSpPr>
          <p:cNvPr id="3" name="Title 2"/>
          <p:cNvSpPr>
            <a:spLocks noGrp="1"/>
          </p:cNvSpPr>
          <p:nvPr>
            <p:ph type="title"/>
          </p:nvPr>
        </p:nvSpPr>
        <p:spPr/>
        <p:txBody>
          <a:bodyPr>
            <a:normAutofit/>
          </a:bodyPr>
          <a:lstStyle/>
          <a:p>
            <a:r>
              <a:rPr lang="en-US" dirty="0" smtClean="0"/>
              <a:t>The Franco-Prussian War 1870 </a:t>
            </a:r>
            <a:endParaRPr lang="en-US" dirty="0"/>
          </a:p>
        </p:txBody>
      </p:sp>
      <p:pic>
        <p:nvPicPr>
          <p:cNvPr id="54274" name="Picture 2" descr="http://www.rootsweb.ancestry.com/~wggerman/map/images/francoprussianwar.jpg"/>
          <p:cNvPicPr>
            <a:picLocks noChangeAspect="1" noChangeArrowheads="1"/>
          </p:cNvPicPr>
          <p:nvPr/>
        </p:nvPicPr>
        <p:blipFill>
          <a:blip r:embed="rId2" cstate="print"/>
          <a:srcRect/>
          <a:stretch>
            <a:fillRect/>
          </a:stretch>
        </p:blipFill>
        <p:spPr bwMode="auto">
          <a:xfrm>
            <a:off x="12492" y="0"/>
            <a:ext cx="9131508" cy="655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down)">
                                      <p:cBhvr>
                                        <p:cTn id="7"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fontScale="92500" lnSpcReduction="10000"/>
          </a:bodyPr>
          <a:lstStyle/>
          <a:p>
            <a:r>
              <a:rPr lang="en-US" dirty="0" smtClean="0"/>
              <a:t>Otto Von Bismarck (1815-1898) </a:t>
            </a:r>
            <a:endParaRPr lang="en-US" dirty="0"/>
          </a:p>
        </p:txBody>
      </p:sp>
      <p:sp>
        <p:nvSpPr>
          <p:cNvPr id="5" name="Content Placeholder 4"/>
          <p:cNvSpPr>
            <a:spLocks noGrp="1"/>
          </p:cNvSpPr>
          <p:nvPr>
            <p:ph sz="half" idx="2"/>
          </p:nvPr>
        </p:nvSpPr>
        <p:spPr>
          <a:xfrm>
            <a:off x="457200" y="2174874"/>
            <a:ext cx="4040188" cy="4378325"/>
          </a:xfrm>
        </p:spPr>
        <p:txBody>
          <a:bodyPr>
            <a:normAutofit fontScale="77500" lnSpcReduction="20000"/>
          </a:bodyPr>
          <a:lstStyle/>
          <a:p>
            <a:r>
              <a:rPr lang="en-US" dirty="0" smtClean="0"/>
              <a:t>Prussian Junker and member of the landowning class.</a:t>
            </a:r>
          </a:p>
          <a:p>
            <a:r>
              <a:rPr lang="en-US" dirty="0" smtClean="0"/>
              <a:t>Despised democracy and claimed Germany could only be united “by blood and iron” and not by speeches</a:t>
            </a:r>
          </a:p>
          <a:p>
            <a:r>
              <a:rPr lang="en-US" dirty="0" smtClean="0"/>
              <a:t>Became the chief minister of Prussia in 1862  </a:t>
            </a:r>
          </a:p>
          <a:p>
            <a:r>
              <a:rPr lang="en-US" dirty="0" smtClean="0"/>
              <a:t>Determined to avoid the revolutions of 1848 </a:t>
            </a:r>
          </a:p>
          <a:p>
            <a:r>
              <a:rPr lang="en-US" dirty="0" smtClean="0"/>
              <a:t>Emphasized the importance of the military, was an amazing politician </a:t>
            </a:r>
          </a:p>
          <a:p>
            <a:r>
              <a:rPr lang="en-US" dirty="0" smtClean="0"/>
              <a:t>Believed that the ends justified the means. He is REALLY IMPORTANT!!!!</a:t>
            </a:r>
            <a:endParaRPr lang="en-US" dirty="0"/>
          </a:p>
        </p:txBody>
      </p:sp>
      <p:pic>
        <p:nvPicPr>
          <p:cNvPr id="12" name="Content Placeholder 11" descr="220px-Otto+von+bismarck.jpg"/>
          <p:cNvPicPr>
            <a:picLocks noGrp="1" noChangeAspect="1"/>
          </p:cNvPicPr>
          <p:nvPr>
            <p:ph sz="quarter" idx="4"/>
          </p:nvPr>
        </p:nvPicPr>
        <p:blipFill>
          <a:blip r:embed="rId2" cstate="print"/>
          <a:stretch>
            <a:fillRect/>
          </a:stretch>
        </p:blipFill>
        <p:spPr>
          <a:xfrm>
            <a:off x="5272088" y="2355056"/>
            <a:ext cx="2794000" cy="3606800"/>
          </a:xfrm>
        </p:spPr>
      </p:pic>
      <p:sp>
        <p:nvSpPr>
          <p:cNvPr id="2" name="Title 1"/>
          <p:cNvSpPr>
            <a:spLocks noGrp="1"/>
          </p:cNvSpPr>
          <p:nvPr>
            <p:ph type="title"/>
          </p:nvPr>
        </p:nvSpPr>
        <p:spPr/>
        <p:txBody>
          <a:bodyPr>
            <a:normAutofit/>
          </a:bodyPr>
          <a:lstStyle/>
          <a:p>
            <a:r>
              <a:rPr lang="en-US" sz="3200" dirty="0" smtClean="0"/>
              <a:t>Before We Begin… People You Should Know </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Paris still resisted the Germans </a:t>
            </a:r>
          </a:p>
          <a:p>
            <a:r>
              <a:rPr lang="en-US" dirty="0" smtClean="0"/>
              <a:t>Because of this German troops surrounded Paris and were quite cruel to the inhabitants. They starved the city for nearly five months forcing it into submission  </a:t>
            </a:r>
          </a:p>
          <a:p>
            <a:r>
              <a:rPr lang="en-US" b="1" dirty="0" smtClean="0"/>
              <a:t>The Treaty of Frankfurt </a:t>
            </a:r>
            <a:r>
              <a:rPr lang="en-US" dirty="0" smtClean="0"/>
              <a:t>in May 1871 gave the lands of Alsace and Lorraine to Germany. The French also paid a huge indemnity to Germany </a:t>
            </a:r>
            <a:endParaRPr lang="en-US" b="1" dirty="0"/>
          </a:p>
        </p:txBody>
      </p:sp>
      <p:sp>
        <p:nvSpPr>
          <p:cNvPr id="2" name="Title 1"/>
          <p:cNvSpPr>
            <a:spLocks noGrp="1"/>
          </p:cNvSpPr>
          <p:nvPr>
            <p:ph type="title"/>
          </p:nvPr>
        </p:nvSpPr>
        <p:spPr/>
        <p:txBody>
          <a:bodyPr>
            <a:normAutofit/>
          </a:bodyPr>
          <a:lstStyle/>
          <a:p>
            <a:r>
              <a:rPr lang="en-US" dirty="0" smtClean="0"/>
              <a:t>Ending the Franco-Prussian War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completed German Empire </a:t>
            </a:r>
          </a:p>
          <a:p>
            <a:r>
              <a:rPr lang="en-US" dirty="0" smtClean="0"/>
              <a:t>Because of the cruelty Germany, under Bismarck, showed  France, French and Germany relations would be would be filled with hate and anger, leading to the soon to be horrors of World War One </a:t>
            </a:r>
            <a:endParaRPr lang="en-US" dirty="0"/>
          </a:p>
        </p:txBody>
      </p:sp>
      <p:sp>
        <p:nvSpPr>
          <p:cNvPr id="2" name="Title 1"/>
          <p:cNvSpPr>
            <a:spLocks noGrp="1"/>
          </p:cNvSpPr>
          <p:nvPr>
            <p:ph type="title"/>
          </p:nvPr>
        </p:nvSpPr>
        <p:spPr/>
        <p:txBody>
          <a:bodyPr/>
          <a:lstStyle/>
          <a:p>
            <a:r>
              <a:rPr lang="en-US" dirty="0" smtClean="0"/>
              <a:t>Results of the War </a:t>
            </a:r>
            <a:endParaRPr lang="en-US" dirty="0"/>
          </a:p>
        </p:txBody>
      </p:sp>
      <p:pic>
        <p:nvPicPr>
          <p:cNvPr id="38916" name="Picture 4" descr="http://www.wall-maps.com/Classroom/HISTORY/World-History/w70_German_Unification.gif"/>
          <p:cNvPicPr>
            <a:picLocks noChangeAspect="1" noChangeArrowheads="1"/>
          </p:cNvPicPr>
          <p:nvPr/>
        </p:nvPicPr>
        <p:blipFill>
          <a:blip r:embed="rId2" cstate="print"/>
          <a:srcRect/>
          <a:stretch>
            <a:fillRect/>
          </a:stretch>
        </p:blipFill>
        <p:spPr bwMode="auto">
          <a:xfrm>
            <a:off x="457200" y="609600"/>
            <a:ext cx="8210550" cy="571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2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229600" cy="4572000"/>
          </a:xfrm>
        </p:spPr>
        <p:txBody>
          <a:bodyPr>
            <a:normAutofit fontScale="70000" lnSpcReduction="20000"/>
          </a:bodyPr>
          <a:lstStyle/>
          <a:p>
            <a:r>
              <a:rPr lang="en-US" dirty="0" smtClean="0"/>
              <a:t>"</a:t>
            </a:r>
            <a:r>
              <a:rPr lang="en-US" sz="2700" dirty="0" smtClean="0"/>
              <a:t>Austro-Prussian War." </a:t>
            </a:r>
            <a:r>
              <a:rPr lang="en-US" sz="2700" i="1" dirty="0" err="1" smtClean="0"/>
              <a:t>Infoplease</a:t>
            </a:r>
            <a:r>
              <a:rPr lang="en-US" sz="2700" dirty="0" smtClean="0"/>
              <a:t>. </a:t>
            </a:r>
            <a:r>
              <a:rPr lang="en-US" sz="2700" dirty="0" err="1" smtClean="0"/>
              <a:t>Infoplease</a:t>
            </a:r>
            <a:r>
              <a:rPr lang="en-US" sz="2700" dirty="0" smtClean="0"/>
              <a:t>, 2002. Web. 27 Jan. 2013. </a:t>
            </a:r>
          </a:p>
          <a:p>
            <a:r>
              <a:rPr lang="en-US" sz="2700" i="1" dirty="0" smtClean="0"/>
              <a:t>Austro-Prussian War of 1866</a:t>
            </a:r>
            <a:r>
              <a:rPr lang="en-US" sz="2700" dirty="0" smtClean="0"/>
              <a:t>. Digital image. </a:t>
            </a:r>
            <a:r>
              <a:rPr lang="en-US" sz="2700" i="1" dirty="0" err="1" smtClean="0"/>
              <a:t>Zonnet</a:t>
            </a:r>
            <a:r>
              <a:rPr lang="en-US" sz="2700" dirty="0" smtClean="0"/>
              <a:t>. </a:t>
            </a:r>
            <a:r>
              <a:rPr lang="en-US" sz="2700" dirty="0" err="1" smtClean="0"/>
              <a:t>N.p</a:t>
            </a:r>
            <a:r>
              <a:rPr lang="en-US" sz="2700" dirty="0" smtClean="0"/>
              <a:t>., </a:t>
            </a:r>
            <a:r>
              <a:rPr lang="en-US" sz="2700" dirty="0" err="1" smtClean="0"/>
              <a:t>n.d</a:t>
            </a:r>
            <a:r>
              <a:rPr lang="en-US" sz="2700" dirty="0" smtClean="0"/>
              <a:t>. Web. 27 </a:t>
            </a:r>
            <a:r>
              <a:rPr lang="en-US" sz="2700" dirty="0" smtClean="0"/>
              <a:t>	Jan</a:t>
            </a:r>
            <a:r>
              <a:rPr lang="en-US" sz="2700" dirty="0" smtClean="0"/>
              <a:t>. 2013. &lt;home.zonnet.nl/</a:t>
            </a:r>
            <a:r>
              <a:rPr lang="en-US" sz="2700" dirty="0" err="1" smtClean="0"/>
              <a:t>gerardvonhebel</a:t>
            </a:r>
            <a:r>
              <a:rPr lang="en-US" sz="2700" dirty="0" smtClean="0"/>
              <a:t>/1866.htm&gt;. </a:t>
            </a:r>
            <a:endParaRPr lang="en-US" sz="2700" dirty="0" smtClean="0"/>
          </a:p>
          <a:p>
            <a:r>
              <a:rPr lang="en-US" sz="2700" i="1" dirty="0" smtClean="0"/>
              <a:t>The Franco-Prussian War, 1870-1871</a:t>
            </a:r>
            <a:r>
              <a:rPr lang="en-US" sz="2700" dirty="0" smtClean="0"/>
              <a:t>. Digital image. </a:t>
            </a:r>
            <a:r>
              <a:rPr lang="en-US" sz="2700" i="1" dirty="0" smtClean="0"/>
              <a:t>Ancestry.com</a:t>
            </a:r>
            <a:r>
              <a:rPr lang="en-US" sz="2700" dirty="0" smtClean="0"/>
              <a:t>. </a:t>
            </a:r>
            <a:r>
              <a:rPr lang="en-US" sz="2700" dirty="0" err="1" smtClean="0"/>
              <a:t>N.p</a:t>
            </a:r>
            <a:r>
              <a:rPr lang="en-US" sz="2700" dirty="0" smtClean="0"/>
              <a:t>., </a:t>
            </a:r>
            <a:r>
              <a:rPr lang="en-US" sz="2700" dirty="0" smtClean="0"/>
              <a:t>	</a:t>
            </a:r>
            <a:r>
              <a:rPr lang="en-US" sz="2700" dirty="0" err="1" smtClean="0"/>
              <a:t>n.d</a:t>
            </a:r>
            <a:r>
              <a:rPr lang="en-US" sz="2700" dirty="0" smtClean="0"/>
              <a:t>. Web. 27 Jan. 2013. </a:t>
            </a:r>
          </a:p>
          <a:p>
            <a:r>
              <a:rPr lang="en-US" sz="2700" dirty="0" smtClean="0"/>
              <a:t>Fyffe</a:t>
            </a:r>
            <a:r>
              <a:rPr lang="en-US" sz="2700" dirty="0" smtClean="0"/>
              <a:t>, Charles A. "Austro-Prussian War." </a:t>
            </a:r>
            <a:r>
              <a:rPr lang="en-US" sz="2700" i="1" dirty="0" smtClean="0"/>
              <a:t>Austro-Prussian War</a:t>
            </a:r>
            <a:r>
              <a:rPr lang="en-US" sz="2700" dirty="0" smtClean="0"/>
              <a:t>. </a:t>
            </a:r>
            <a:r>
              <a:rPr lang="en-US" sz="2700" dirty="0" smtClean="0"/>
              <a:t>History-	World</a:t>
            </a:r>
            <a:r>
              <a:rPr lang="en-US" sz="2700" dirty="0" smtClean="0"/>
              <a:t>, </a:t>
            </a:r>
            <a:r>
              <a:rPr lang="en-US" sz="2700" dirty="0" err="1" smtClean="0"/>
              <a:t>n.d</a:t>
            </a:r>
            <a:r>
              <a:rPr lang="en-US" sz="2700" dirty="0" smtClean="0"/>
              <a:t>. Web. 27 Jan. 2013. </a:t>
            </a:r>
          </a:p>
          <a:p>
            <a:r>
              <a:rPr lang="en-US" sz="2700" i="1" dirty="0" smtClean="0"/>
              <a:t>German Unification, 1865-1871</a:t>
            </a:r>
            <a:r>
              <a:rPr lang="en-US" sz="2700" dirty="0" smtClean="0"/>
              <a:t>. Digital image. </a:t>
            </a:r>
            <a:r>
              <a:rPr lang="en-US" sz="2700" i="1" dirty="0" smtClean="0"/>
              <a:t>The Map Shop</a:t>
            </a:r>
            <a:r>
              <a:rPr lang="en-US" sz="2700" dirty="0" smtClean="0"/>
              <a:t>. The Map </a:t>
            </a:r>
            <a:r>
              <a:rPr lang="en-US" sz="2700" dirty="0" smtClean="0"/>
              <a:t>	Shop</a:t>
            </a:r>
            <a:r>
              <a:rPr lang="en-US" sz="2700" dirty="0" smtClean="0"/>
              <a:t>, 2013. Web. 27 Jan. 2013. </a:t>
            </a:r>
          </a:p>
          <a:p>
            <a:r>
              <a:rPr lang="en-US" sz="2700" dirty="0" err="1" smtClean="0"/>
              <a:t>Hanawalt</a:t>
            </a:r>
            <a:r>
              <a:rPr lang="en-US" sz="2700" dirty="0" smtClean="0"/>
              <a:t>, Barbara, Theodore K. </a:t>
            </a:r>
            <a:r>
              <a:rPr lang="en-US" sz="2700" dirty="0" err="1" smtClean="0"/>
              <a:t>Rabb</a:t>
            </a:r>
            <a:r>
              <a:rPr lang="en-US" sz="2700" dirty="0" smtClean="0"/>
              <a:t>, </a:t>
            </a:r>
            <a:r>
              <a:rPr lang="en-US" sz="2700" dirty="0" err="1" smtClean="0"/>
              <a:t>Isser</a:t>
            </a:r>
            <a:r>
              <a:rPr lang="en-US" sz="2700" dirty="0" smtClean="0"/>
              <a:t> </a:t>
            </a:r>
            <a:r>
              <a:rPr lang="en-US" sz="2700" dirty="0" err="1" smtClean="0"/>
              <a:t>Woloch</a:t>
            </a:r>
            <a:r>
              <a:rPr lang="en-US" sz="2700" dirty="0" smtClean="0"/>
              <a:t>, Raymond Grew, </a:t>
            </a:r>
            <a:r>
              <a:rPr lang="en-US" sz="2700" dirty="0" smtClean="0"/>
              <a:t>	and </a:t>
            </a:r>
            <a:r>
              <a:rPr lang="en-US" sz="2700" dirty="0" smtClean="0"/>
              <a:t>Lisa </a:t>
            </a:r>
            <a:r>
              <a:rPr lang="en-US" sz="2700" dirty="0" err="1" smtClean="0"/>
              <a:t>Tiersein</a:t>
            </a:r>
            <a:r>
              <a:rPr lang="en-US" sz="2700" dirty="0" smtClean="0"/>
              <a:t>. "National States and National Cultures." </a:t>
            </a:r>
            <a:r>
              <a:rPr lang="en-US" sz="2700" i="1" dirty="0" smtClean="0"/>
              <a:t>The </a:t>
            </a:r>
            <a:r>
              <a:rPr lang="en-US" sz="2700" i="1" dirty="0" smtClean="0"/>
              <a:t>	Western </a:t>
            </a:r>
            <a:r>
              <a:rPr lang="en-US" sz="2700" i="1" dirty="0" smtClean="0"/>
              <a:t>Experience</a:t>
            </a:r>
            <a:r>
              <a:rPr lang="en-US" sz="2700" dirty="0" smtClean="0"/>
              <a:t>. By Mortimer Chamber. 9th ed. </a:t>
            </a:r>
            <a:r>
              <a:rPr lang="en-US" sz="2700" dirty="0" err="1" smtClean="0"/>
              <a:t>N.p</a:t>
            </a:r>
            <a:r>
              <a:rPr lang="en-US" sz="2700" dirty="0" smtClean="0"/>
              <a:t>.: </a:t>
            </a:r>
            <a:r>
              <a:rPr lang="en-US" sz="2700" dirty="0" smtClean="0"/>
              <a:t>	McGraw </a:t>
            </a:r>
            <a:r>
              <a:rPr lang="en-US" sz="2700" dirty="0" smtClean="0"/>
              <a:t>Hill, </a:t>
            </a:r>
            <a:r>
              <a:rPr lang="en-US" sz="2700" dirty="0" err="1" smtClean="0"/>
              <a:t>n.d</a:t>
            </a:r>
            <a:r>
              <a:rPr lang="en-US" sz="2700" dirty="0" smtClean="0"/>
              <a:t>. 706-33. Print. </a:t>
            </a:r>
            <a:endParaRPr lang="en-US" sz="2700" dirty="0" smtClean="0"/>
          </a:p>
          <a:p>
            <a:r>
              <a:rPr lang="en-US" sz="2700" i="1" dirty="0" smtClean="0"/>
              <a:t>Moltke</a:t>
            </a:r>
            <a:r>
              <a:rPr lang="en-US" sz="2700" i="1" dirty="0" smtClean="0"/>
              <a:t>, Helmuth von</a:t>
            </a:r>
            <a:r>
              <a:rPr lang="en-US" sz="2700" dirty="0" smtClean="0"/>
              <a:t>. Photograph. </a:t>
            </a:r>
            <a:r>
              <a:rPr lang="en-US" sz="2700" i="1" dirty="0" smtClean="0"/>
              <a:t>Britannica Online for Kids</a:t>
            </a:r>
            <a:r>
              <a:rPr lang="en-US" sz="2700" dirty="0" smtClean="0"/>
              <a:t>. </a:t>
            </a:r>
            <a:r>
              <a:rPr lang="en-US" sz="2700" dirty="0" smtClean="0"/>
              <a:t>	Web</a:t>
            </a:r>
            <a:r>
              <a:rPr lang="en-US" sz="2700" dirty="0" smtClean="0"/>
              <a:t>. 27 Jan. 2013.  &lt;</a:t>
            </a:r>
            <a:r>
              <a:rPr lang="en-US" sz="2700" u="sng" dirty="0" smtClean="0">
                <a:solidFill>
                  <a:schemeClr val="bg1"/>
                </a:solidFill>
                <a:hlinkClick r:id="rId2"/>
              </a:rPr>
              <a:t>http://kids.britannica.com/comptons/art-151586</a:t>
            </a:r>
            <a:r>
              <a:rPr lang="en-US" sz="2700" dirty="0" smtClean="0">
                <a:solidFill>
                  <a:schemeClr val="bg1"/>
                </a:solidFill>
              </a:rPr>
              <a:t>&gt;.</a:t>
            </a:r>
          </a:p>
          <a:p>
            <a:pPr>
              <a:buNone/>
            </a:pPr>
            <a:endParaRPr lang="en-US" dirty="0"/>
          </a:p>
        </p:txBody>
      </p:sp>
      <p:sp>
        <p:nvSpPr>
          <p:cNvPr id="3" name="Title 2"/>
          <p:cNvSpPr>
            <a:spLocks noGrp="1"/>
          </p:cNvSpPr>
          <p:nvPr>
            <p:ph type="title"/>
          </p:nvPr>
        </p:nvSpPr>
        <p:spPr>
          <a:xfrm>
            <a:off x="457200" y="0"/>
            <a:ext cx="8229600" cy="1219200"/>
          </a:xfrm>
        </p:spPr>
        <p:txBody>
          <a:bodyPr/>
          <a:lstStyle/>
          <a:p>
            <a:r>
              <a:rPr lang="en-US" dirty="0" smtClean="0"/>
              <a:t>Work Cited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sz="2900" dirty="0" err="1" smtClean="0"/>
              <a:t>Mickens</a:t>
            </a:r>
            <a:r>
              <a:rPr lang="en-US" sz="2900" dirty="0" smtClean="0"/>
              <a:t>, Leah. </a:t>
            </a:r>
            <a:r>
              <a:rPr lang="en-US" sz="2900" i="1" dirty="0" smtClean="0"/>
              <a:t>Emperor Wilhelm I</a:t>
            </a:r>
            <a:r>
              <a:rPr lang="en-US" sz="2900" dirty="0" smtClean="0"/>
              <a:t>. Digital image. </a:t>
            </a:r>
            <a:r>
              <a:rPr lang="en-US" sz="2900" i="1" dirty="0" smtClean="0"/>
              <a:t>The </a:t>
            </a:r>
            <a:r>
              <a:rPr lang="en-US" sz="2900" i="1" dirty="0" err="1" smtClean="0"/>
              <a:t>Breman</a:t>
            </a:r>
            <a:r>
              <a:rPr lang="en-US" sz="2900" i="1" dirty="0" smtClean="0"/>
              <a:t> Museum</a:t>
            </a:r>
            <a:r>
              <a:rPr lang="en-US" sz="2900" dirty="0" smtClean="0"/>
              <a:t>. </a:t>
            </a:r>
            <a:r>
              <a:rPr lang="en-US" sz="2900" dirty="0" err="1" smtClean="0"/>
              <a:t>N.p</a:t>
            </a:r>
            <a:r>
              <a:rPr lang="en-US" sz="2900" dirty="0" smtClean="0"/>
              <a:t>., 2008. </a:t>
            </a:r>
            <a:r>
              <a:rPr lang="en-US" sz="2900" dirty="0" smtClean="0"/>
              <a:t>	Web</a:t>
            </a:r>
            <a:r>
              <a:rPr lang="en-US" sz="2900" dirty="0" smtClean="0"/>
              <a:t>. &lt;thebreman.org&gt;. </a:t>
            </a:r>
          </a:p>
          <a:p>
            <a:r>
              <a:rPr lang="en-US" sz="2900" i="1" dirty="0" smtClean="0"/>
              <a:t>Napoleon III</a:t>
            </a:r>
            <a:r>
              <a:rPr lang="en-US" sz="2900" dirty="0" smtClean="0"/>
              <a:t>. Photograph. </a:t>
            </a:r>
            <a:r>
              <a:rPr lang="en-US" sz="2900" i="1" dirty="0" smtClean="0"/>
              <a:t>Britannica Online for Kids</a:t>
            </a:r>
            <a:r>
              <a:rPr lang="en-US" sz="2900" dirty="0" smtClean="0"/>
              <a:t>. </a:t>
            </a:r>
            <a:r>
              <a:rPr lang="en-US" sz="2900" dirty="0" smtClean="0"/>
              <a:t>	Web</a:t>
            </a:r>
            <a:r>
              <a:rPr lang="en-US" sz="2900" dirty="0" smtClean="0"/>
              <a:t>. 27 Jan. 2013.  &lt;</a:t>
            </a:r>
            <a:r>
              <a:rPr lang="en-US" sz="2900" u="sng" dirty="0" smtClean="0">
                <a:hlinkClick r:id="rId2"/>
              </a:rPr>
              <a:t>http://kids.britannica.com/comptons/art-152735</a:t>
            </a:r>
            <a:r>
              <a:rPr lang="en-US" sz="2900" dirty="0" smtClean="0"/>
              <a:t>&gt;.</a:t>
            </a:r>
          </a:p>
          <a:p>
            <a:r>
              <a:rPr lang="en-US" sz="2900" i="1" dirty="0" smtClean="0"/>
              <a:t>North German Confederation</a:t>
            </a:r>
            <a:r>
              <a:rPr lang="en-US" sz="2900" dirty="0" smtClean="0"/>
              <a:t>. Digital image. </a:t>
            </a:r>
            <a:r>
              <a:rPr lang="en-US" sz="2900" i="1" dirty="0" smtClean="0"/>
              <a:t>BBC</a:t>
            </a:r>
            <a:r>
              <a:rPr lang="en-US" sz="2900" dirty="0" smtClean="0"/>
              <a:t>. BBC, 2013. Web. 27 Jan. 2013. </a:t>
            </a:r>
          </a:p>
          <a:p>
            <a:r>
              <a:rPr lang="en-US" sz="2900" i="1" dirty="0" smtClean="0"/>
              <a:t>Otto Von Bismarck</a:t>
            </a:r>
            <a:r>
              <a:rPr lang="en-US" sz="2900" dirty="0" smtClean="0"/>
              <a:t>. Digital image. </a:t>
            </a:r>
            <a:r>
              <a:rPr lang="en-US" sz="2900" i="1" dirty="0" smtClean="0"/>
              <a:t>Wikipedia: The Free Encyclopedia</a:t>
            </a:r>
            <a:r>
              <a:rPr lang="en-US" sz="2900" dirty="0" smtClean="0"/>
              <a:t>. Wikipedia, </a:t>
            </a:r>
            <a:r>
              <a:rPr lang="en-US" sz="2900" dirty="0" err="1" smtClean="0"/>
              <a:t>n.d</a:t>
            </a:r>
            <a:r>
              <a:rPr lang="en-US" sz="2900" dirty="0" smtClean="0"/>
              <a:t>. </a:t>
            </a:r>
            <a:r>
              <a:rPr lang="en-US" sz="2900" dirty="0" smtClean="0"/>
              <a:t>	Web</a:t>
            </a:r>
            <a:r>
              <a:rPr lang="en-US" sz="2900" dirty="0" smtClean="0"/>
              <a:t>. 27 Jan. 2013. &lt;en.wikipedia.org&gt;. </a:t>
            </a:r>
          </a:p>
          <a:p>
            <a:r>
              <a:rPr lang="en-US" sz="2900" i="1" dirty="0" smtClean="0"/>
              <a:t>Prussian Infantry at the Battle of </a:t>
            </a:r>
            <a:r>
              <a:rPr lang="en-US" sz="2900" i="1" dirty="0" err="1" smtClean="0"/>
              <a:t>Spicheren</a:t>
            </a:r>
            <a:r>
              <a:rPr lang="en-US" sz="2900" dirty="0" smtClean="0"/>
              <a:t>. Digital image. </a:t>
            </a:r>
            <a:r>
              <a:rPr lang="en-US" sz="2900" i="1" dirty="0" smtClean="0"/>
              <a:t>Wikipedia: The Free </a:t>
            </a:r>
            <a:r>
              <a:rPr lang="en-US" sz="2900" i="1" dirty="0" smtClean="0"/>
              <a:t>	Encyclopedia</a:t>
            </a:r>
            <a:r>
              <a:rPr lang="en-US" sz="2900" dirty="0" smtClean="0"/>
              <a:t>. Wikipedia, 2012. Web. 27 Jan. 2013. </a:t>
            </a:r>
          </a:p>
          <a:p>
            <a:r>
              <a:rPr lang="en-US" sz="2900" i="1" dirty="0" smtClean="0"/>
              <a:t>The Revolutions of 1848 and the Making of Nation States in Italy and Germany</a:t>
            </a:r>
            <a:r>
              <a:rPr lang="en-US" sz="2900" dirty="0" smtClean="0"/>
              <a:t>. Digital </a:t>
            </a:r>
            <a:r>
              <a:rPr lang="en-US" sz="2900" dirty="0" smtClean="0"/>
              <a:t>	image</a:t>
            </a:r>
            <a:r>
              <a:rPr lang="en-US" sz="2900" dirty="0" smtClean="0"/>
              <a:t>. </a:t>
            </a:r>
            <a:r>
              <a:rPr lang="en-US" sz="2900" i="1" dirty="0" err="1" smtClean="0"/>
              <a:t>Mtholyoke</a:t>
            </a:r>
            <a:r>
              <a:rPr lang="en-US" sz="2900" dirty="0" smtClean="0"/>
              <a:t>. </a:t>
            </a:r>
            <a:r>
              <a:rPr lang="en-US" sz="2900" dirty="0" err="1" smtClean="0"/>
              <a:t>N.p</a:t>
            </a:r>
            <a:r>
              <a:rPr lang="en-US" sz="2900" dirty="0" smtClean="0"/>
              <a:t>., </a:t>
            </a:r>
            <a:r>
              <a:rPr lang="en-US" sz="2900" dirty="0" err="1" smtClean="0"/>
              <a:t>n.d</a:t>
            </a:r>
            <a:r>
              <a:rPr lang="en-US" sz="2900" dirty="0" smtClean="0"/>
              <a:t>. Web. 27 Jan. 2013. &lt;mtholyoke.edu&gt;. </a:t>
            </a:r>
          </a:p>
          <a:p>
            <a:r>
              <a:rPr lang="en-US" sz="2900" dirty="0" smtClean="0"/>
              <a:t>Roberts, Seth A. "The Growth and Suppression of Democracy from the </a:t>
            </a:r>
            <a:r>
              <a:rPr lang="en-US" sz="2900" dirty="0" err="1" smtClean="0"/>
              <a:t>AGe</a:t>
            </a:r>
            <a:r>
              <a:rPr lang="en-US" sz="2900" dirty="0" smtClean="0"/>
              <a:t> of </a:t>
            </a:r>
            <a:r>
              <a:rPr lang="en-US" sz="2900" dirty="0" smtClean="0"/>
              <a:t>	Metternich </a:t>
            </a:r>
            <a:r>
              <a:rPr lang="en-US" sz="2900" dirty="0" smtClean="0"/>
              <a:t>to the First World War." </a:t>
            </a:r>
            <a:r>
              <a:rPr lang="en-US" sz="2900" i="1" dirty="0" smtClean="0"/>
              <a:t>AP European History</a:t>
            </a:r>
            <a:r>
              <a:rPr lang="en-US" sz="2900" dirty="0" smtClean="0"/>
              <a:t>. By James M. Eder. 5th </a:t>
            </a:r>
            <a:r>
              <a:rPr lang="en-US" sz="2900" dirty="0" smtClean="0"/>
              <a:t>	ed</a:t>
            </a:r>
            <a:r>
              <a:rPr lang="en-US" sz="2900" dirty="0" smtClean="0"/>
              <a:t>. New York: Baron's Educational Series, 2010. 181-201. Print. </a:t>
            </a:r>
          </a:p>
          <a:p>
            <a:r>
              <a:rPr lang="en-US" sz="2900" dirty="0" smtClean="0"/>
              <a:t>Romano, Michael J., Ph.D. "The Age of Nationalism in Europe." </a:t>
            </a:r>
            <a:r>
              <a:rPr lang="en-US" sz="2900" i="1" dirty="0" smtClean="0"/>
              <a:t>AP European History</a:t>
            </a:r>
            <a:r>
              <a:rPr lang="en-US" sz="2900" dirty="0" smtClean="0"/>
              <a:t>. </a:t>
            </a:r>
            <a:r>
              <a:rPr lang="en-US" sz="2900" dirty="0" smtClean="0"/>
              <a:t>	2nd </a:t>
            </a:r>
            <a:r>
              <a:rPr lang="en-US" sz="2900" dirty="0" smtClean="0"/>
              <a:t>ed. </a:t>
            </a:r>
            <a:r>
              <a:rPr lang="en-US" sz="2900" dirty="0" err="1" smtClean="0"/>
              <a:t>N.p</a:t>
            </a:r>
            <a:r>
              <a:rPr lang="en-US" sz="2900" dirty="0" smtClean="0"/>
              <a:t>.: Wiley, 2010. 131-44. Print. </a:t>
            </a:r>
          </a:p>
          <a:p>
            <a:r>
              <a:rPr lang="en-US" sz="2900" i="1" dirty="0" err="1" smtClean="0"/>
              <a:t>Sultro</a:t>
            </a:r>
            <a:r>
              <a:rPr lang="en-US" sz="2900" i="1" dirty="0" smtClean="0"/>
              <a:t> Bath House</a:t>
            </a:r>
            <a:r>
              <a:rPr lang="en-US" sz="2900" dirty="0" smtClean="0"/>
              <a:t>. Digital image. </a:t>
            </a:r>
            <a:r>
              <a:rPr lang="en-US" sz="2900" i="1" dirty="0" smtClean="0"/>
              <a:t>True Art Works</a:t>
            </a:r>
            <a:r>
              <a:rPr lang="en-US" sz="2900" dirty="0" smtClean="0"/>
              <a:t>. </a:t>
            </a:r>
            <a:r>
              <a:rPr lang="en-US" sz="2900" dirty="0" err="1" smtClean="0"/>
              <a:t>N.p</a:t>
            </a:r>
            <a:r>
              <a:rPr lang="en-US" sz="2900" dirty="0" smtClean="0"/>
              <a:t>., </a:t>
            </a:r>
            <a:r>
              <a:rPr lang="en-US" sz="2900" dirty="0" err="1" smtClean="0"/>
              <a:t>n.d</a:t>
            </a:r>
            <a:r>
              <a:rPr lang="en-US" sz="2900" dirty="0" smtClean="0"/>
              <a:t>. Web. 27 Jan. 2013. </a:t>
            </a:r>
            <a:r>
              <a:rPr lang="en-US" sz="2900" dirty="0" smtClean="0"/>
              <a:t>	&lt;</a:t>
            </a:r>
            <a:r>
              <a:rPr lang="en-US" sz="2900" dirty="0" smtClean="0"/>
              <a:t>trueartworks.org&gt;. </a:t>
            </a:r>
          </a:p>
          <a:p>
            <a:endParaRPr lang="en-US" dirty="0"/>
          </a:p>
        </p:txBody>
      </p:sp>
      <p:sp>
        <p:nvSpPr>
          <p:cNvPr id="3" name="Title 2"/>
          <p:cNvSpPr>
            <a:spLocks noGrp="1"/>
          </p:cNvSpPr>
          <p:nvPr>
            <p:ph type="title"/>
          </p:nvPr>
        </p:nvSpPr>
        <p:spPr/>
        <p:txBody>
          <a:bodyPr/>
          <a:lstStyle/>
          <a:p>
            <a:r>
              <a:rPr lang="en-US" dirty="0" smtClean="0"/>
              <a:t>Work Cited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US" sz="2400" dirty="0" smtClean="0"/>
              <a:t>Wilhelm I (ruled 1861-1868)</a:t>
            </a:r>
            <a:endParaRPr lang="en-US" sz="2400" dirty="0"/>
          </a:p>
        </p:txBody>
      </p:sp>
      <p:sp>
        <p:nvSpPr>
          <p:cNvPr id="3" name="Content Placeholder 2"/>
          <p:cNvSpPr>
            <a:spLocks noGrp="1"/>
          </p:cNvSpPr>
          <p:nvPr>
            <p:ph sz="half" idx="2"/>
          </p:nvPr>
        </p:nvSpPr>
        <p:spPr/>
        <p:txBody>
          <a:bodyPr>
            <a:normAutofit/>
          </a:bodyPr>
          <a:lstStyle/>
          <a:p>
            <a:r>
              <a:rPr lang="en-US" dirty="0" smtClean="0"/>
              <a:t>King of Prussia</a:t>
            </a:r>
          </a:p>
          <a:p>
            <a:r>
              <a:rPr lang="en-US" dirty="0" smtClean="0"/>
              <a:t>Become emperor in 1871 </a:t>
            </a:r>
          </a:p>
          <a:p>
            <a:r>
              <a:rPr lang="en-US" dirty="0" smtClean="0"/>
              <a:t>Fully supports Bismarck’s policies that lead to a unified German Empire  </a:t>
            </a:r>
          </a:p>
          <a:p>
            <a:endParaRPr lang="en-US" dirty="0"/>
          </a:p>
        </p:txBody>
      </p:sp>
      <p:sp>
        <p:nvSpPr>
          <p:cNvPr id="8" name="Content Placeholder 7"/>
          <p:cNvSpPr>
            <a:spLocks noGrp="1"/>
          </p:cNvSpPr>
          <p:nvPr>
            <p:ph sz="quarter" idx="4"/>
          </p:nvPr>
        </p:nvSpPr>
        <p:spPr/>
        <p:txBody>
          <a:bodyPr/>
          <a:lstStyle/>
          <a:p>
            <a:r>
              <a:rPr lang="en-US" dirty="0" smtClean="0"/>
              <a:t>Prussian general and chief of staff. </a:t>
            </a:r>
          </a:p>
          <a:p>
            <a:r>
              <a:rPr lang="en-US" dirty="0" smtClean="0"/>
              <a:t>He built a strong army and navy that helped Bismarck’s success </a:t>
            </a:r>
          </a:p>
          <a:p>
            <a:endParaRPr lang="en-US" dirty="0"/>
          </a:p>
        </p:txBody>
      </p:sp>
      <p:sp>
        <p:nvSpPr>
          <p:cNvPr id="5" name="Title 4"/>
          <p:cNvSpPr>
            <a:spLocks noGrp="1"/>
          </p:cNvSpPr>
          <p:nvPr>
            <p:ph type="title"/>
          </p:nvPr>
        </p:nvSpPr>
        <p:spPr/>
        <p:txBody>
          <a:bodyPr>
            <a:normAutofit/>
          </a:bodyPr>
          <a:lstStyle/>
          <a:p>
            <a:r>
              <a:rPr lang="en-US" sz="3600" dirty="0" smtClean="0"/>
              <a:t>Before We </a:t>
            </a:r>
            <a:r>
              <a:rPr lang="en-US" sz="3600" dirty="0" smtClean="0"/>
              <a:t>B</a:t>
            </a:r>
            <a:r>
              <a:rPr lang="en-US" sz="3600" dirty="0" smtClean="0"/>
              <a:t>egin… People you should Know </a:t>
            </a:r>
            <a:endParaRPr lang="en-US" sz="3600" dirty="0"/>
          </a:p>
        </p:txBody>
      </p:sp>
      <p:sp>
        <p:nvSpPr>
          <p:cNvPr id="7" name="Text Placeholder 6"/>
          <p:cNvSpPr>
            <a:spLocks noGrp="1"/>
          </p:cNvSpPr>
          <p:nvPr>
            <p:ph type="body" idx="3"/>
          </p:nvPr>
        </p:nvSpPr>
        <p:spPr/>
        <p:txBody>
          <a:bodyPr>
            <a:normAutofit lnSpcReduction="10000"/>
          </a:bodyPr>
          <a:lstStyle/>
          <a:p>
            <a:r>
              <a:rPr lang="en-US" sz="2400" dirty="0" smtClean="0"/>
              <a:t>Helmuth von Moltke (1800-1891)</a:t>
            </a:r>
            <a:endParaRPr lang="en-US" sz="2400" dirty="0"/>
          </a:p>
        </p:txBody>
      </p:sp>
      <p:pic>
        <p:nvPicPr>
          <p:cNvPr id="53250" name="Picture 2" descr="http://www.thebreman.org/exhibitions/online/1000kids/Wilhelm1.jpg"/>
          <p:cNvPicPr>
            <a:picLocks noChangeAspect="1" noChangeArrowheads="1"/>
          </p:cNvPicPr>
          <p:nvPr/>
        </p:nvPicPr>
        <p:blipFill>
          <a:blip r:embed="rId2" cstate="print"/>
          <a:srcRect/>
          <a:stretch>
            <a:fillRect/>
          </a:stretch>
        </p:blipFill>
        <p:spPr bwMode="auto">
          <a:xfrm>
            <a:off x="1981200" y="4419600"/>
            <a:ext cx="1837944" cy="2286000"/>
          </a:xfrm>
          <a:prstGeom prst="rect">
            <a:avLst/>
          </a:prstGeom>
          <a:noFill/>
        </p:spPr>
      </p:pic>
      <p:pic>
        <p:nvPicPr>
          <p:cNvPr id="53254" name="Picture 6" descr="http://media.web.britannica.com/eb-media/39/9939-004-2D20C149.jpg"/>
          <p:cNvPicPr>
            <a:picLocks noChangeAspect="1" noChangeArrowheads="1"/>
          </p:cNvPicPr>
          <p:nvPr/>
        </p:nvPicPr>
        <p:blipFill>
          <a:blip r:embed="rId3" cstate="print"/>
          <a:srcRect/>
          <a:stretch>
            <a:fillRect/>
          </a:stretch>
        </p:blipFill>
        <p:spPr bwMode="auto">
          <a:xfrm>
            <a:off x="6400800" y="4343400"/>
            <a:ext cx="1676400" cy="221225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92500"/>
          </a:bodyPr>
          <a:lstStyle/>
          <a:p>
            <a:r>
              <a:rPr lang="en-US" dirty="0" smtClean="0"/>
              <a:t>Louis Napoleon Bonaparte </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Napoleon’s nephew, elected president of the Second Republic of France </a:t>
            </a:r>
          </a:p>
          <a:p>
            <a:r>
              <a:rPr lang="en-US" dirty="0" smtClean="0"/>
              <a:t>Dedicated his presidency to law and order, eradication of socialism, and the betterment of his people </a:t>
            </a:r>
          </a:p>
          <a:p>
            <a:r>
              <a:rPr lang="en-US" dirty="0" smtClean="0"/>
              <a:t>Proclaimed himself in 1852 Emperor Napoleon III of the Second French Empire </a:t>
            </a:r>
            <a:endParaRPr lang="en-US" dirty="0"/>
          </a:p>
        </p:txBody>
      </p:sp>
      <p:pic>
        <p:nvPicPr>
          <p:cNvPr id="7" name="Content Placeholder 6" descr="napoleon III.jpg"/>
          <p:cNvPicPr>
            <a:picLocks noGrp="1" noChangeAspect="1"/>
          </p:cNvPicPr>
          <p:nvPr>
            <p:ph sz="quarter" idx="4"/>
          </p:nvPr>
        </p:nvPicPr>
        <p:blipFill>
          <a:blip r:embed="rId2" cstate="print"/>
          <a:stretch>
            <a:fillRect/>
          </a:stretch>
        </p:blipFill>
        <p:spPr>
          <a:xfrm>
            <a:off x="5112509" y="2201863"/>
            <a:ext cx="3113158" cy="3913187"/>
          </a:xfrm>
        </p:spPr>
      </p:pic>
      <p:sp>
        <p:nvSpPr>
          <p:cNvPr id="2" name="Title 1"/>
          <p:cNvSpPr>
            <a:spLocks noGrp="1"/>
          </p:cNvSpPr>
          <p:nvPr>
            <p:ph type="title"/>
          </p:nvPr>
        </p:nvSpPr>
        <p:spPr/>
        <p:txBody>
          <a:bodyPr>
            <a:normAutofit/>
          </a:bodyPr>
          <a:lstStyle/>
          <a:p>
            <a:r>
              <a:rPr lang="en-US" sz="3200" dirty="0" smtClean="0"/>
              <a:t>Before We Begin… People You Should Know </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 </a:t>
            </a:r>
            <a:r>
              <a:rPr lang="en-US" sz="2400" dirty="0" smtClean="0"/>
              <a:t>Prussia had a rise in military power. </a:t>
            </a:r>
          </a:p>
          <a:p>
            <a:pPr>
              <a:buNone/>
            </a:pPr>
            <a:r>
              <a:rPr lang="en-US" sz="2400" dirty="0"/>
              <a:t>	</a:t>
            </a:r>
            <a:r>
              <a:rPr lang="en-US" sz="2400" dirty="0" smtClean="0"/>
              <a:t>-in 1861, the Prussia Parliament refused to grant the military budget that </a:t>
            </a:r>
            <a:r>
              <a:rPr lang="en-US" sz="2400" dirty="0" err="1" smtClean="0"/>
              <a:t>Bismark</a:t>
            </a:r>
            <a:r>
              <a:rPr lang="en-US" sz="2400" dirty="0" smtClean="0"/>
              <a:t> and Wilhelm I requested. The Prussia Parliament was comprised of liberals, considered the Prussian Junkers (who gave a lot of money to the military) rivalries of the state </a:t>
            </a:r>
          </a:p>
          <a:p>
            <a:pPr>
              <a:buNone/>
            </a:pPr>
            <a:r>
              <a:rPr lang="en-US" sz="2400" dirty="0"/>
              <a:t>	</a:t>
            </a:r>
            <a:r>
              <a:rPr lang="en-US" sz="2400" dirty="0" smtClean="0"/>
              <a:t>-Wilhelm wanted to make his military the best in the world once again. </a:t>
            </a:r>
            <a:r>
              <a:rPr lang="en-US" sz="2400" dirty="0" err="1" smtClean="0"/>
              <a:t>Bismark</a:t>
            </a:r>
            <a:r>
              <a:rPr lang="en-US" sz="2400" dirty="0" smtClean="0"/>
              <a:t> then ran the government </a:t>
            </a:r>
            <a:r>
              <a:rPr lang="en-US" sz="2400" dirty="0" err="1" smtClean="0"/>
              <a:t>ilegally</a:t>
            </a:r>
            <a:r>
              <a:rPr lang="en-US" sz="2400" dirty="0" smtClean="0"/>
              <a:t>, secured funds, created an amazing military force. </a:t>
            </a:r>
          </a:p>
          <a:p>
            <a:r>
              <a:rPr lang="en-US" sz="2400" dirty="0" smtClean="0"/>
              <a:t>Prussia had dominance over the whole entire German Confederation. It had much influence over the now unified states. </a:t>
            </a:r>
            <a:endParaRPr lang="en-US" sz="2400" dirty="0"/>
          </a:p>
        </p:txBody>
      </p:sp>
      <p:sp>
        <p:nvSpPr>
          <p:cNvPr id="2" name="Title 1"/>
          <p:cNvSpPr>
            <a:spLocks noGrp="1"/>
          </p:cNvSpPr>
          <p:nvPr>
            <p:ph type="title"/>
          </p:nvPr>
        </p:nvSpPr>
        <p:spPr/>
        <p:txBody>
          <a:bodyPr>
            <a:normAutofit/>
          </a:bodyPr>
          <a:lstStyle/>
          <a:p>
            <a:r>
              <a:rPr lang="en-US" dirty="0" smtClean="0"/>
              <a:t>Causes of the Austro-Prussian War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Causes of the Austro-Prussian War </a:t>
            </a:r>
            <a:endParaRPr lang="en-US" dirty="0"/>
          </a:p>
        </p:txBody>
      </p:sp>
      <p:sp>
        <p:nvSpPr>
          <p:cNvPr id="5" name="Content Placeholder 4"/>
          <p:cNvSpPr>
            <a:spLocks noGrp="1"/>
          </p:cNvSpPr>
          <p:nvPr>
            <p:ph sz="half" idx="2"/>
          </p:nvPr>
        </p:nvSpPr>
        <p:spPr>
          <a:xfrm>
            <a:off x="4648200" y="1295400"/>
            <a:ext cx="4495800" cy="5562600"/>
          </a:xfrm>
        </p:spPr>
        <p:txBody>
          <a:bodyPr>
            <a:normAutofit fontScale="92500" lnSpcReduction="10000"/>
          </a:bodyPr>
          <a:lstStyle/>
          <a:p>
            <a:r>
              <a:rPr lang="en-US" sz="2000" dirty="0" smtClean="0"/>
              <a:t>The “Schleswig-Holstein” Question </a:t>
            </a:r>
          </a:p>
          <a:p>
            <a:pPr>
              <a:buNone/>
            </a:pPr>
            <a:r>
              <a:rPr lang="en-US" sz="2000" dirty="0"/>
              <a:t>	</a:t>
            </a:r>
            <a:r>
              <a:rPr lang="en-US" sz="2000" dirty="0" smtClean="0"/>
              <a:t>-The two duchies of  Schleswig and Holstein had been long united under a single duke and a single government. </a:t>
            </a:r>
          </a:p>
          <a:p>
            <a:pPr>
              <a:buNone/>
            </a:pPr>
            <a:r>
              <a:rPr lang="en-US" sz="2000" dirty="0"/>
              <a:t>	</a:t>
            </a:r>
            <a:r>
              <a:rPr lang="en-US" sz="2000" dirty="0" smtClean="0"/>
              <a:t>-When that duke died and his heirs proved to be incompetent, the two states fell into disrepair. </a:t>
            </a:r>
          </a:p>
          <a:p>
            <a:pPr>
              <a:buNone/>
            </a:pPr>
            <a:r>
              <a:rPr lang="en-US" sz="2000" dirty="0"/>
              <a:t>	</a:t>
            </a:r>
            <a:r>
              <a:rPr lang="en-US" sz="2000" dirty="0" smtClean="0"/>
              <a:t>-Denmark, seeing the opening to gain more lands, undertook the government of both states  “which were never to be separated.” </a:t>
            </a:r>
            <a:r>
              <a:rPr lang="en-US" sz="2000" dirty="0" smtClean="0"/>
              <a:t>Schleswig became a vassal state of Denmark, and Holstein a state of the recently unified Germany </a:t>
            </a:r>
          </a:p>
          <a:p>
            <a:pPr>
              <a:buNone/>
            </a:pPr>
            <a:r>
              <a:rPr lang="en-US" sz="2000" dirty="0"/>
              <a:t>	</a:t>
            </a:r>
            <a:r>
              <a:rPr lang="en-US" sz="2000" dirty="0" smtClean="0"/>
              <a:t>-In 1846, the two states demanded for local independence. Denmark then overtook both of the states.  This led too…  </a:t>
            </a:r>
          </a:p>
          <a:p>
            <a:endParaRPr lang="en-US" sz="2000" dirty="0"/>
          </a:p>
        </p:txBody>
      </p:sp>
      <p:pic>
        <p:nvPicPr>
          <p:cNvPr id="6" name="Content Placeholder 5" descr="schles-hol.jpg"/>
          <p:cNvPicPr>
            <a:picLocks noGrp="1" noChangeAspect="1"/>
          </p:cNvPicPr>
          <p:nvPr>
            <p:ph sz="half" idx="1"/>
          </p:nvPr>
        </p:nvPicPr>
        <p:blipFill>
          <a:blip r:embed="rId2" cstate="print"/>
          <a:stretch>
            <a:fillRect/>
          </a:stretch>
        </p:blipFill>
        <p:spPr>
          <a:xfrm>
            <a:off x="358430" y="-319810"/>
            <a:ext cx="8785570" cy="717781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The Danish War (1864) </a:t>
            </a:r>
          </a:p>
          <a:p>
            <a:pPr>
              <a:buNone/>
            </a:pPr>
            <a:r>
              <a:rPr lang="en-US" dirty="0"/>
              <a:t>	</a:t>
            </a:r>
            <a:r>
              <a:rPr lang="en-US" dirty="0" smtClean="0"/>
              <a:t>- Denmark attempted to annex the two states</a:t>
            </a:r>
          </a:p>
          <a:p>
            <a:pPr>
              <a:buNone/>
            </a:pPr>
            <a:r>
              <a:rPr lang="en-US" dirty="0"/>
              <a:t>	</a:t>
            </a:r>
            <a:r>
              <a:rPr lang="en-US" dirty="0" smtClean="0"/>
              <a:t>-In 1864, Schleswig and Holstein were both occupied by the allied forces of Austria and Prussia. Because of what Denmark attempted to do, this lead to an all out war between Denmark and essentially Germany.  </a:t>
            </a:r>
            <a:endParaRPr lang="en-US" dirty="0" smtClean="0"/>
          </a:p>
          <a:p>
            <a:pPr>
              <a:buNone/>
            </a:pPr>
            <a:r>
              <a:rPr lang="en-US" dirty="0"/>
              <a:t>	</a:t>
            </a:r>
            <a:r>
              <a:rPr lang="en-US" dirty="0" smtClean="0"/>
              <a:t>-Denmark was quickly defeated by Prussia and Austria. Holstein was given to Austria and Schleswig was given to Prussia. </a:t>
            </a:r>
          </a:p>
          <a:p>
            <a:pPr>
              <a:buNone/>
            </a:pPr>
            <a:r>
              <a:rPr lang="en-US" dirty="0"/>
              <a:t>	</a:t>
            </a:r>
            <a:r>
              <a:rPr lang="en-US" dirty="0" smtClean="0"/>
              <a:t>-Prussia and Austria disagreed over the administration of the two provinces. </a:t>
            </a:r>
          </a:p>
        </p:txBody>
      </p:sp>
      <p:sp>
        <p:nvSpPr>
          <p:cNvPr id="2" name="Title 1"/>
          <p:cNvSpPr>
            <a:spLocks noGrp="1"/>
          </p:cNvSpPr>
          <p:nvPr>
            <p:ph type="title"/>
          </p:nvPr>
        </p:nvSpPr>
        <p:spPr/>
        <p:txBody>
          <a:bodyPr>
            <a:normAutofit/>
          </a:bodyPr>
          <a:lstStyle/>
          <a:p>
            <a:r>
              <a:rPr lang="en-US" dirty="0" smtClean="0"/>
              <a:t>Causes of the Austro-Prussian War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Austria and Prussia’s quarrels over the administration of Schleswig and Holstein included issues such as who should keep internal order of the two states and who should have the right of passage across the land </a:t>
            </a:r>
          </a:p>
          <a:p>
            <a:r>
              <a:rPr lang="en-US" dirty="0" smtClean="0"/>
              <a:t>Bismarck noticed that tension was rising between the Hapsburg empire. </a:t>
            </a:r>
          </a:p>
          <a:p>
            <a:r>
              <a:rPr lang="en-US" dirty="0" smtClean="0"/>
              <a:t>He prepared for war while ensuring Austria’s diplomatic isolation </a:t>
            </a:r>
            <a:endParaRPr lang="en-US" dirty="0"/>
          </a:p>
        </p:txBody>
      </p:sp>
      <p:sp>
        <p:nvSpPr>
          <p:cNvPr id="2" name="Title 1"/>
          <p:cNvSpPr>
            <a:spLocks noGrp="1"/>
          </p:cNvSpPr>
          <p:nvPr>
            <p:ph type="title"/>
          </p:nvPr>
        </p:nvSpPr>
        <p:spPr/>
        <p:txBody>
          <a:bodyPr/>
          <a:lstStyle/>
          <a:p>
            <a:r>
              <a:rPr lang="en-US" dirty="0" smtClean="0"/>
              <a:t>Austro- Prussian War (1866)</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smtClean="0"/>
              <a:t>What Bismarck did to ensure victory:</a:t>
            </a:r>
          </a:p>
          <a:p>
            <a:r>
              <a:rPr lang="en-US" dirty="0" smtClean="0"/>
              <a:t>Bismarck dangled visions of territory along the Rhine before Napoleon III, ensuring France’s help</a:t>
            </a:r>
          </a:p>
          <a:p>
            <a:r>
              <a:rPr lang="en-US" dirty="0" smtClean="0"/>
              <a:t>Bismarck won Italy’s support for the war</a:t>
            </a:r>
          </a:p>
          <a:p>
            <a:r>
              <a:rPr lang="en-US" dirty="0" smtClean="0"/>
              <a:t>He ensured that Russia would stay neutral throughout the battle </a:t>
            </a:r>
          </a:p>
          <a:p>
            <a:pPr>
              <a:buNone/>
            </a:pPr>
            <a:endParaRPr lang="en-US" dirty="0" smtClean="0"/>
          </a:p>
          <a:p>
            <a:pPr>
              <a:buNone/>
            </a:pPr>
            <a:r>
              <a:rPr lang="en-US" dirty="0" smtClean="0"/>
              <a:t>Meanwhile in Austria… </a:t>
            </a:r>
          </a:p>
          <a:p>
            <a:r>
              <a:rPr lang="en-US" dirty="0" smtClean="0"/>
              <a:t>Had the support of most of the German Confederation</a:t>
            </a:r>
          </a:p>
          <a:p>
            <a:pPr>
              <a:buNone/>
            </a:pPr>
            <a:r>
              <a:rPr lang="en-US" dirty="0" smtClean="0"/>
              <a:t> </a:t>
            </a:r>
          </a:p>
          <a:p>
            <a:pPr>
              <a:buNone/>
            </a:pPr>
            <a:endParaRPr lang="en-US" dirty="0"/>
          </a:p>
        </p:txBody>
      </p:sp>
      <p:sp>
        <p:nvSpPr>
          <p:cNvPr id="2" name="Title 1"/>
          <p:cNvSpPr>
            <a:spLocks noGrp="1"/>
          </p:cNvSpPr>
          <p:nvPr>
            <p:ph type="title"/>
          </p:nvPr>
        </p:nvSpPr>
        <p:spPr/>
        <p:txBody>
          <a:bodyPr/>
          <a:lstStyle/>
          <a:p>
            <a:r>
              <a:rPr lang="en-US" dirty="0" smtClean="0"/>
              <a:t>Austro- Prussian War (1866)</a:t>
            </a:r>
            <a:endParaRPr lang="en-US" dirty="0"/>
          </a:p>
        </p:txBody>
      </p:sp>
      <p:pic>
        <p:nvPicPr>
          <p:cNvPr id="64514" name="Picture 2" descr="http://home.zonnet.nl/gerardvonhebel/euro1866.GIF"/>
          <p:cNvPicPr>
            <a:picLocks noChangeAspect="1" noChangeArrowheads="1"/>
          </p:cNvPicPr>
          <p:nvPr/>
        </p:nvPicPr>
        <p:blipFill>
          <a:blip r:embed="rId2" cstate="print"/>
          <a:srcRect/>
          <a:stretch>
            <a:fillRect/>
          </a:stretch>
        </p:blipFill>
        <p:spPr bwMode="auto">
          <a:xfrm>
            <a:off x="381000" y="-228600"/>
            <a:ext cx="8458200" cy="72029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20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318</TotalTime>
  <Words>1298</Words>
  <Application>Microsoft Office PowerPoint</Application>
  <PresentationFormat>On-screen Show (4:3)</PresentationFormat>
  <Paragraphs>124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Paper</vt:lpstr>
      <vt:lpstr>Austro- Prussian  Franco-Prussian  Wars</vt:lpstr>
      <vt:lpstr>Before We Begin… People You Should Know </vt:lpstr>
      <vt:lpstr>Before We Begin… People you should Know </vt:lpstr>
      <vt:lpstr>Before We Begin… People You Should Know </vt:lpstr>
      <vt:lpstr>Causes of the Austro-Prussian War </vt:lpstr>
      <vt:lpstr>Causes of the Austro-Prussian War </vt:lpstr>
      <vt:lpstr>Causes of the Austro-Prussian War </vt:lpstr>
      <vt:lpstr>Austro- Prussian War (1866)</vt:lpstr>
      <vt:lpstr>Austro- Prussian War (1866)</vt:lpstr>
      <vt:lpstr>Austro- Prussian War (1866)</vt:lpstr>
      <vt:lpstr>Results of the War</vt:lpstr>
      <vt:lpstr>Results of the War </vt:lpstr>
      <vt:lpstr>The North German Confederation</vt:lpstr>
      <vt:lpstr>Yet, with all of this….</vt:lpstr>
      <vt:lpstr>Beginnings of the Franco-Prussian War </vt:lpstr>
      <vt:lpstr>Beginnings of the Franco-Prussian War </vt:lpstr>
      <vt:lpstr>Beginnings of the Franco-Prussian War</vt:lpstr>
      <vt:lpstr>The Franco-Prussian War 1870 </vt:lpstr>
      <vt:lpstr>The Franco-Prussian War 1870 </vt:lpstr>
      <vt:lpstr>Ending the Franco-Prussian War </vt:lpstr>
      <vt:lpstr>Results of the War </vt:lpstr>
      <vt:lpstr>Work Cited</vt:lpstr>
      <vt:lpstr>Work Cited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Austro- Prussian  Franco-Prussian  Wars</dc:title>
  <dc:creator>Dr.Sachin Srinivasan</dc:creator>
  <cp:lastModifiedBy>Dr.Sachin Srinivasan</cp:lastModifiedBy>
  <cp:revision>31</cp:revision>
  <dcterms:created xsi:type="dcterms:W3CDTF">2013-01-27T22:00:40Z</dcterms:created>
  <dcterms:modified xsi:type="dcterms:W3CDTF">2013-01-28T03:19:20Z</dcterms:modified>
</cp:coreProperties>
</file>