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3" r:id="rId6"/>
    <p:sldId id="264" r:id="rId7"/>
    <p:sldId id="286" r:id="rId8"/>
    <p:sldId id="287"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265" r:id="rId29"/>
    <p:sldId id="267" r:id="rId30"/>
    <p:sldId id="266" r:id="rId31"/>
    <p:sldId id="277" r:id="rId32"/>
    <p:sldId id="268" r:id="rId33"/>
    <p:sldId id="269" r:id="rId34"/>
    <p:sldId id="270" r:id="rId35"/>
    <p:sldId id="271" r:id="rId36"/>
    <p:sldId id="272" r:id="rId37"/>
    <p:sldId id="273" r:id="rId38"/>
    <p:sldId id="274" r:id="rId39"/>
    <p:sldId id="275" r:id="rId40"/>
    <p:sldId id="289" r:id="rId41"/>
    <p:sldId id="276" r:id="rId42"/>
    <p:sldId id="278" r:id="rId43"/>
    <p:sldId id="279" r:id="rId44"/>
    <p:sldId id="280" r:id="rId45"/>
    <p:sldId id="281" r:id="rId46"/>
    <p:sldId id="282" r:id="rId47"/>
    <p:sldId id="283" r:id="rId48"/>
    <p:sldId id="288" r:id="rId49"/>
    <p:sldId id="284" r:id="rId50"/>
    <p:sldId id="285" r:id="rId51"/>
    <p:sldId id="290" r:id="rId52"/>
    <p:sldId id="291" r:id="rId53"/>
    <p:sldId id="292"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333"/>
    <p:restoredTop sz="50000"/>
  </p:normalViewPr>
  <p:slideViewPr>
    <p:cSldViewPr snapToGrid="0" snapToObjects="1">
      <p:cViewPr varScale="1">
        <p:scale>
          <a:sx n="28" d="100"/>
          <a:sy n="28" d="100"/>
        </p:scale>
        <p:origin x="132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887CE6-7BA5-B249-9EE8-8775C6FB7BC0}"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2993067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887CE6-7BA5-B249-9EE8-8775C6FB7BC0}"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267429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887CE6-7BA5-B249-9EE8-8775C6FB7BC0}"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352652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887CE6-7BA5-B249-9EE8-8775C6FB7BC0}"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2950495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887CE6-7BA5-B249-9EE8-8775C6FB7BC0}"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145827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887CE6-7BA5-B249-9EE8-8775C6FB7BC0}" type="datetimeFigureOut">
              <a:rPr lang="en-US" smtClean="0"/>
              <a:t>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3083852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887CE6-7BA5-B249-9EE8-8775C6FB7BC0}" type="datetimeFigureOut">
              <a:rPr lang="en-US" smtClean="0"/>
              <a:t>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3655413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887CE6-7BA5-B249-9EE8-8775C6FB7BC0}" type="datetimeFigureOut">
              <a:rPr lang="en-US" smtClean="0"/>
              <a:t>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3567806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87CE6-7BA5-B249-9EE8-8775C6FB7BC0}" type="datetimeFigureOut">
              <a:rPr lang="en-US" smtClean="0"/>
              <a:t>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3111018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887CE6-7BA5-B249-9EE8-8775C6FB7BC0}" type="datetimeFigureOut">
              <a:rPr lang="en-US" smtClean="0"/>
              <a:t>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2122291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887CE6-7BA5-B249-9EE8-8775C6FB7BC0}" type="datetimeFigureOut">
              <a:rPr lang="en-US" smtClean="0"/>
              <a:t>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FD767-7299-E044-8DF3-3C983AAEC3A2}" type="slidenum">
              <a:rPr lang="en-US" smtClean="0"/>
              <a:t>‹#›</a:t>
            </a:fld>
            <a:endParaRPr lang="en-US"/>
          </a:p>
        </p:txBody>
      </p:sp>
    </p:spTree>
    <p:extLst>
      <p:ext uri="{BB962C8B-B14F-4D97-AF65-F5344CB8AC3E}">
        <p14:creationId xmlns:p14="http://schemas.microsoft.com/office/powerpoint/2010/main" val="37909727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87CE6-7BA5-B249-9EE8-8775C6FB7BC0}" type="datetimeFigureOut">
              <a:rPr lang="en-US" smtClean="0"/>
              <a:t>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FD767-7299-E044-8DF3-3C983AAEC3A2}" type="slidenum">
              <a:rPr lang="en-US" smtClean="0"/>
              <a:t>‹#›</a:t>
            </a:fld>
            <a:endParaRPr lang="en-US"/>
          </a:p>
        </p:txBody>
      </p:sp>
    </p:spTree>
    <p:extLst>
      <p:ext uri="{BB962C8B-B14F-4D97-AF65-F5344CB8AC3E}">
        <p14:creationId xmlns:p14="http://schemas.microsoft.com/office/powerpoint/2010/main" val="1320922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Nutrition </a:t>
            </a:r>
            <a:r>
              <a:rPr lang="en-US" smtClean="0"/>
              <a:t>and </a:t>
            </a:r>
            <a:r>
              <a:rPr lang="en-US" smtClean="0"/>
              <a:t>Health</a:t>
            </a:r>
            <a:br>
              <a:rPr lang="en-US" smtClean="0"/>
            </a:br>
            <a:r>
              <a:rPr lang="en-US" smtClean="0"/>
              <a:t>Drugs and Alcohol</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420908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2. Eat Nuts</a:t>
            </a:r>
          </a:p>
          <a:p>
            <a:r>
              <a:rPr lang="en-US" dirty="0"/>
              <a:t>Despite being high in fat, nuts are incredibly nutritious and healthy.</a:t>
            </a:r>
          </a:p>
          <a:p>
            <a:r>
              <a:rPr lang="en-US" dirty="0"/>
              <a:t>They are loaded with magnesium, vitamin E, fiber and various other </a:t>
            </a:r>
            <a:r>
              <a:rPr lang="en-US" dirty="0" smtClean="0"/>
              <a:t>nutrients</a:t>
            </a:r>
            <a:endParaRPr lang="en-US" dirty="0"/>
          </a:p>
          <a:p>
            <a:r>
              <a:rPr lang="en-US" dirty="0"/>
              <a:t>Studies show that nuts can help you lose weight, and may help fight type 2 diabetes and heart disease </a:t>
            </a:r>
          </a:p>
          <a:p>
            <a:r>
              <a:rPr lang="en-US" dirty="0" smtClean="0"/>
              <a:t>In </a:t>
            </a:r>
            <a:r>
              <a:rPr lang="en-US" dirty="0"/>
              <a:t>one study, almonds were shown to increase weight loss by 62% compared to complex carbohydrates </a:t>
            </a:r>
          </a:p>
          <a:p>
            <a:endParaRPr lang="en-US" dirty="0"/>
          </a:p>
        </p:txBody>
      </p:sp>
    </p:spTree>
    <p:extLst>
      <p:ext uri="{BB962C8B-B14F-4D97-AF65-F5344CB8AC3E}">
        <p14:creationId xmlns:p14="http://schemas.microsoft.com/office/powerpoint/2010/main" val="1421913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Junk Food</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3. Avoid Processed Junk Food </a:t>
            </a:r>
          </a:p>
          <a:p>
            <a:r>
              <a:rPr lang="en-US" dirty="0" smtClean="0"/>
              <a:t>All </a:t>
            </a:r>
            <a:r>
              <a:rPr lang="en-US" dirty="0"/>
              <a:t>the processed junk foods in the diet are the biggest reason the world is fatter and sicker than ever before.</a:t>
            </a:r>
          </a:p>
          <a:p>
            <a:r>
              <a:rPr lang="en-US" dirty="0"/>
              <a:t>These foods have been engineered to be "hyper-rewarding," so they trick our brains into eating more than we need, even leading to addiction in some people </a:t>
            </a:r>
          </a:p>
          <a:p>
            <a:r>
              <a:rPr lang="en-US" dirty="0"/>
              <a:t>They are also low in fiber, protein and micronutrients (empty calories), but high in unhealthy ingredients like added sugar and refined grains.</a:t>
            </a:r>
          </a:p>
          <a:p>
            <a:endParaRPr lang="en-US" dirty="0"/>
          </a:p>
        </p:txBody>
      </p:sp>
    </p:spTree>
    <p:extLst>
      <p:ext uri="{BB962C8B-B14F-4D97-AF65-F5344CB8AC3E}">
        <p14:creationId xmlns:p14="http://schemas.microsoft.com/office/powerpoint/2010/main" val="313869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Coffee</a:t>
            </a:r>
            <a:endParaRPr lang="en-US" dirty="0"/>
          </a:p>
        </p:txBody>
      </p:sp>
      <p:sp>
        <p:nvSpPr>
          <p:cNvPr id="3" name="Content Placeholder 2"/>
          <p:cNvSpPr>
            <a:spLocks noGrp="1"/>
          </p:cNvSpPr>
          <p:nvPr>
            <p:ph idx="1"/>
          </p:nvPr>
        </p:nvSpPr>
        <p:spPr/>
        <p:txBody>
          <a:bodyPr/>
          <a:lstStyle/>
          <a:p>
            <a:r>
              <a:rPr lang="en-US" b="1" dirty="0"/>
              <a:t>4. Don't Fear Coffee</a:t>
            </a:r>
          </a:p>
          <a:p>
            <a:r>
              <a:rPr lang="en-US" dirty="0"/>
              <a:t>Coffee has been unfairly demonized. The truth is that it's actually very healthy.</a:t>
            </a:r>
          </a:p>
          <a:p>
            <a:r>
              <a:rPr lang="en-US" dirty="0"/>
              <a:t>Coffee is high in antioxidants, and studies show that coffee drinkers live </a:t>
            </a:r>
            <a:r>
              <a:rPr lang="en-US" dirty="0" smtClean="0"/>
              <a:t>longer </a:t>
            </a:r>
            <a:r>
              <a:rPr lang="en-US" dirty="0"/>
              <a:t>and have a reduced risk of type 2 diabetes, Parkinson's disease, Alzheimer's and numerous other diseases</a:t>
            </a:r>
          </a:p>
          <a:p>
            <a:endParaRPr lang="en-US" dirty="0"/>
          </a:p>
        </p:txBody>
      </p:sp>
    </p:spTree>
    <p:extLst>
      <p:ext uri="{BB962C8B-B14F-4D97-AF65-F5344CB8AC3E}">
        <p14:creationId xmlns:p14="http://schemas.microsoft.com/office/powerpoint/2010/main" val="710405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Fish</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5. Eat Fatty Fish</a:t>
            </a:r>
          </a:p>
          <a:p>
            <a:r>
              <a:rPr lang="en-US" dirty="0" smtClean="0"/>
              <a:t>Fish is </a:t>
            </a:r>
            <a:r>
              <a:rPr lang="en-US" dirty="0"/>
              <a:t>healthy.</a:t>
            </a:r>
          </a:p>
          <a:p>
            <a:r>
              <a:rPr lang="en-US" dirty="0"/>
              <a:t>This is particularly true of fatty fish, like salmon, which is loaded with omega-3 fatty acids and various other nutrients </a:t>
            </a:r>
          </a:p>
          <a:p>
            <a:r>
              <a:rPr lang="en-US" dirty="0"/>
              <a:t>Studies show that people who eat the most fish have a lower risk of all sorts of diseases, including heart disease, dementia and depression</a:t>
            </a:r>
          </a:p>
          <a:p>
            <a:r>
              <a:rPr lang="en-US" dirty="0" smtClean="0"/>
              <a:t>Fish oil vitamins are also beneficial</a:t>
            </a:r>
            <a:endParaRPr lang="en-US" dirty="0"/>
          </a:p>
        </p:txBody>
      </p:sp>
    </p:spTree>
    <p:extLst>
      <p:ext uri="{BB962C8B-B14F-4D97-AF65-F5344CB8AC3E}">
        <p14:creationId xmlns:p14="http://schemas.microsoft.com/office/powerpoint/2010/main" val="36527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6. Get Enough Sleep</a:t>
            </a:r>
          </a:p>
          <a:p>
            <a:r>
              <a:rPr lang="en-US" dirty="0"/>
              <a:t>The importance of getting enough quality sleep can not be overstated.</a:t>
            </a:r>
          </a:p>
          <a:p>
            <a:r>
              <a:rPr lang="en-US" dirty="0"/>
              <a:t>It may be just as important as diet and exercise, if not more.</a:t>
            </a:r>
          </a:p>
          <a:p>
            <a:r>
              <a:rPr lang="en-US" dirty="0"/>
              <a:t>Poor sleep can drive insulin resistance, throw your appetite hormones out of whack and reduce your physical and mental performance </a:t>
            </a:r>
          </a:p>
          <a:p>
            <a:r>
              <a:rPr lang="en-US" dirty="0"/>
              <a:t>What's more, it is one of the </a:t>
            </a:r>
            <a:r>
              <a:rPr lang="en-US" b="1" dirty="0"/>
              <a:t>strongest</a:t>
            </a:r>
            <a:r>
              <a:rPr lang="en-US" dirty="0"/>
              <a:t> individual risk factors for future weight gain and obesity. One study showed that short sleep was linked to 89% increased risk of obesity in children, and 55% in adults </a:t>
            </a:r>
          </a:p>
          <a:p>
            <a:endParaRPr lang="en-US" dirty="0"/>
          </a:p>
        </p:txBody>
      </p:sp>
    </p:spTree>
    <p:extLst>
      <p:ext uri="{BB962C8B-B14F-4D97-AF65-F5344CB8AC3E}">
        <p14:creationId xmlns:p14="http://schemas.microsoft.com/office/powerpoint/2010/main" val="240158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Insomnia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Go to bed at approximately the same time every night.</a:t>
            </a:r>
          </a:p>
          <a:p>
            <a:r>
              <a:rPr lang="en-US" dirty="0" smtClean="0"/>
              <a:t>Get out of bed after 30 – 45 minutes of inability to sleep.  Find something else to do.</a:t>
            </a:r>
          </a:p>
          <a:p>
            <a:r>
              <a:rPr lang="en-US" dirty="0" smtClean="0"/>
              <a:t>Go back to bed when tired; Repeat step 2</a:t>
            </a:r>
          </a:p>
          <a:p>
            <a:r>
              <a:rPr lang="en-US" dirty="0" smtClean="0"/>
              <a:t>No Naps</a:t>
            </a:r>
          </a:p>
          <a:p>
            <a:r>
              <a:rPr lang="en-US" dirty="0" smtClean="0"/>
              <a:t>Get up in the morning at approximately the same time every morning (1 hour variation)</a:t>
            </a:r>
          </a:p>
          <a:p>
            <a:r>
              <a:rPr lang="en-US" dirty="0" smtClean="0"/>
              <a:t>Replace mattresses with reasonable time frames</a:t>
            </a:r>
          </a:p>
          <a:p>
            <a:endParaRPr lang="en-US" dirty="0"/>
          </a:p>
        </p:txBody>
      </p:sp>
    </p:spTree>
    <p:extLst>
      <p:ext uri="{BB962C8B-B14F-4D97-AF65-F5344CB8AC3E}">
        <p14:creationId xmlns:p14="http://schemas.microsoft.com/office/powerpoint/2010/main" val="552870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Probiotics &amp; Fiber</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7. Take Care of Your Gut Health With Probiotics and Fiber</a:t>
            </a:r>
          </a:p>
          <a:p>
            <a:r>
              <a:rPr lang="en-US" dirty="0"/>
              <a:t>The bacteria in your gut, collectively called the gut microbiota, are sometimes referred to as the "forgotten organ." These gut bugs are incredibly important for all sorts of health-related aspects. A disruption in the gut bacteria is linked to some of the world's most serious chronic diseases, including obesity </a:t>
            </a:r>
          </a:p>
          <a:p>
            <a:r>
              <a:rPr lang="en-US" dirty="0"/>
              <a:t>A good way to improve gut health, is to eat probiotic foods (like live yogurt and sauerkraut), take </a:t>
            </a:r>
            <a:r>
              <a:rPr lang="en-US" dirty="0" smtClean="0"/>
              <a:t>probiotic </a:t>
            </a:r>
            <a:r>
              <a:rPr lang="en-US" dirty="0"/>
              <a:t>supplements, and eat plenty of fiber. Fiber functions as fuel for the gut bacteria</a:t>
            </a:r>
          </a:p>
          <a:p>
            <a:endParaRPr lang="en-US" dirty="0"/>
          </a:p>
        </p:txBody>
      </p:sp>
    </p:spTree>
    <p:extLst>
      <p:ext uri="{BB962C8B-B14F-4D97-AF65-F5344CB8AC3E}">
        <p14:creationId xmlns:p14="http://schemas.microsoft.com/office/powerpoint/2010/main" val="1835219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8. Drink Some Water, Especially Before Meals</a:t>
            </a:r>
          </a:p>
          <a:p>
            <a:r>
              <a:rPr lang="en-US" dirty="0"/>
              <a:t>Drinking enough water can have numerous </a:t>
            </a:r>
            <a:r>
              <a:rPr lang="en-US" dirty="0" smtClean="0"/>
              <a:t>benefits</a:t>
            </a:r>
            <a:endParaRPr lang="en-US" dirty="0"/>
          </a:p>
          <a:p>
            <a:r>
              <a:rPr lang="en-US" dirty="0"/>
              <a:t>One important factor, is that it can help boost the amount of calories you burn.</a:t>
            </a:r>
          </a:p>
          <a:p>
            <a:r>
              <a:rPr lang="en-US" dirty="0"/>
              <a:t>According to 2 studies, it can boost metabolism by 24-30% over a period of 1-1.5 hours. This can amount to 96 additional calories burned if you drink 2 liters (67 </a:t>
            </a:r>
            <a:r>
              <a:rPr lang="en-US" dirty="0" err="1"/>
              <a:t>oz</a:t>
            </a:r>
            <a:r>
              <a:rPr lang="en-US" dirty="0"/>
              <a:t>) of water per </a:t>
            </a:r>
            <a:r>
              <a:rPr lang="en-US" dirty="0" smtClean="0"/>
              <a:t>day.  100 oz. per day will maximize weight loss</a:t>
            </a:r>
            <a:endParaRPr lang="en-US" dirty="0"/>
          </a:p>
          <a:p>
            <a:r>
              <a:rPr lang="en-US" dirty="0"/>
              <a:t>The best time to drink water is half an hour before meals. One study showed that half a liter of water, 30 minutes before each meal, increased weight loss by 44%</a:t>
            </a:r>
          </a:p>
          <a:p>
            <a:endParaRPr lang="en-US" dirty="0"/>
          </a:p>
        </p:txBody>
      </p:sp>
    </p:spTree>
    <p:extLst>
      <p:ext uri="{BB962C8B-B14F-4D97-AF65-F5344CB8AC3E}">
        <p14:creationId xmlns:p14="http://schemas.microsoft.com/office/powerpoint/2010/main" val="424773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Meats</a:t>
            </a:r>
            <a:endParaRPr lang="en-US" dirty="0"/>
          </a:p>
        </p:txBody>
      </p:sp>
      <p:sp>
        <p:nvSpPr>
          <p:cNvPr id="3" name="Content Placeholder 2"/>
          <p:cNvSpPr>
            <a:spLocks noGrp="1"/>
          </p:cNvSpPr>
          <p:nvPr>
            <p:ph idx="1"/>
          </p:nvPr>
        </p:nvSpPr>
        <p:spPr/>
        <p:txBody>
          <a:bodyPr>
            <a:normAutofit/>
          </a:bodyPr>
          <a:lstStyle/>
          <a:p>
            <a:r>
              <a:rPr lang="en-US" b="1" dirty="0"/>
              <a:t>9. Don't Overcook or Burn </a:t>
            </a:r>
            <a:r>
              <a:rPr lang="en-US" b="1" dirty="0" smtClean="0"/>
              <a:t>Meat</a:t>
            </a:r>
            <a:endParaRPr lang="en-US" b="1" dirty="0"/>
          </a:p>
          <a:p>
            <a:r>
              <a:rPr lang="en-US" dirty="0" smtClean="0"/>
              <a:t>Meat</a:t>
            </a:r>
            <a:r>
              <a:rPr lang="en-US" dirty="0"/>
              <a:t> can be a nutritious and healthy part of the diet. It is very high in </a:t>
            </a:r>
            <a:r>
              <a:rPr lang="en-US" dirty="0" smtClean="0"/>
              <a:t>protein </a:t>
            </a:r>
            <a:r>
              <a:rPr lang="en-US" dirty="0"/>
              <a:t>and contains various important nutrients.</a:t>
            </a:r>
          </a:p>
          <a:p>
            <a:r>
              <a:rPr lang="en-US" dirty="0"/>
              <a:t>The problems occur when meat is overcooked and burnt. This can lead to the formation of harmful compounds that raise the risk of cancer </a:t>
            </a:r>
          </a:p>
        </p:txBody>
      </p:sp>
    </p:spTree>
    <p:extLst>
      <p:ext uri="{BB962C8B-B14F-4D97-AF65-F5344CB8AC3E}">
        <p14:creationId xmlns:p14="http://schemas.microsoft.com/office/powerpoint/2010/main" val="968725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Fruits &amp; Vegetables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10. </a:t>
            </a:r>
            <a:r>
              <a:rPr lang="en-US" b="1" dirty="0"/>
              <a:t>Eat Vegetables and Fruits</a:t>
            </a:r>
          </a:p>
          <a:p>
            <a:r>
              <a:rPr lang="en-US" dirty="0"/>
              <a:t>Vegetables and fruits are the "default" health foods, and for good reason.</a:t>
            </a:r>
          </a:p>
          <a:p>
            <a:r>
              <a:rPr lang="en-US" dirty="0"/>
              <a:t>They are loaded with prebiotic fiber, vitamins, minerals and all sorts of </a:t>
            </a:r>
            <a:r>
              <a:rPr lang="en-US" dirty="0" smtClean="0"/>
              <a:t>antioxidants </a:t>
            </a:r>
            <a:r>
              <a:rPr lang="en-US" dirty="0"/>
              <a:t>some of which have potent biological effects.</a:t>
            </a:r>
          </a:p>
          <a:p>
            <a:r>
              <a:rPr lang="en-US" dirty="0"/>
              <a:t>Studies show that people who eat the most vegetables and fruits live longer, and have a lower risk of heart disease, type 2 diabetes, obesity and all sorts of diseases</a:t>
            </a:r>
          </a:p>
          <a:p>
            <a:endParaRPr lang="en-US" dirty="0"/>
          </a:p>
        </p:txBody>
      </p:sp>
    </p:spTree>
    <p:extLst>
      <p:ext uri="{BB962C8B-B14F-4D97-AF65-F5344CB8AC3E}">
        <p14:creationId xmlns:p14="http://schemas.microsoft.com/office/powerpoint/2010/main" val="76401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Essential Nutrients</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dirty="0" smtClean="0"/>
              <a:t>Proteins</a:t>
            </a:r>
          </a:p>
          <a:p>
            <a:pPr marL="514350" indent="-514350">
              <a:buFont typeface="+mj-lt"/>
              <a:buAutoNum type="arabicPeriod"/>
            </a:pPr>
            <a:endParaRPr lang="en-US" dirty="0"/>
          </a:p>
          <a:p>
            <a:pPr marL="514350" indent="-514350">
              <a:buFont typeface="+mj-lt"/>
              <a:buAutoNum type="arabicPeriod"/>
            </a:pPr>
            <a:r>
              <a:rPr lang="en-US" dirty="0" smtClean="0"/>
              <a:t>Fats (Saturated &amp; Unsaturated)</a:t>
            </a:r>
          </a:p>
          <a:p>
            <a:pPr marL="514350" indent="-514350">
              <a:buFont typeface="+mj-lt"/>
              <a:buAutoNum type="arabicPeriod"/>
            </a:pPr>
            <a:endParaRPr lang="en-US" dirty="0"/>
          </a:p>
          <a:p>
            <a:pPr marL="514350" indent="-514350">
              <a:buFont typeface="+mj-lt"/>
              <a:buAutoNum type="arabicPeriod"/>
            </a:pPr>
            <a:r>
              <a:rPr lang="en-US" dirty="0" smtClean="0"/>
              <a:t>Carbs (Simple &amp; Complex)</a:t>
            </a:r>
          </a:p>
          <a:p>
            <a:pPr marL="514350" indent="-514350">
              <a:buFont typeface="+mj-lt"/>
              <a:buAutoNum type="arabicPeriod"/>
            </a:pPr>
            <a:endParaRPr lang="en-US" dirty="0"/>
          </a:p>
          <a:p>
            <a:pPr marL="514350" indent="-514350">
              <a:buFont typeface="+mj-lt"/>
              <a:buAutoNum type="arabicPeriod"/>
            </a:pPr>
            <a:r>
              <a:rPr lang="en-US" dirty="0" smtClean="0"/>
              <a:t>Vitamins</a:t>
            </a:r>
          </a:p>
          <a:p>
            <a:pPr marL="514350" indent="-514350">
              <a:buFont typeface="+mj-lt"/>
              <a:buAutoNum type="arabicPeriod"/>
            </a:pPr>
            <a:endParaRPr lang="en-US" dirty="0"/>
          </a:p>
          <a:p>
            <a:pPr marL="514350" indent="-514350">
              <a:buFont typeface="+mj-lt"/>
              <a:buAutoNum type="arabicPeriod"/>
            </a:pPr>
            <a:r>
              <a:rPr lang="en-US" dirty="0" smtClean="0"/>
              <a:t>Minerals</a:t>
            </a:r>
          </a:p>
          <a:p>
            <a:pPr marL="514350" indent="-514350">
              <a:buFont typeface="+mj-lt"/>
              <a:buAutoNum type="arabicPeriod"/>
            </a:pPr>
            <a:endParaRPr lang="en-US" dirty="0"/>
          </a:p>
          <a:p>
            <a:pPr marL="514350" indent="-514350">
              <a:buFont typeface="+mj-lt"/>
              <a:buAutoNum type="arabicPeriod"/>
            </a:pPr>
            <a:r>
              <a:rPr lang="en-US" dirty="0" smtClean="0"/>
              <a:t>Water</a:t>
            </a:r>
            <a:endParaRPr lang="en-US" dirty="0"/>
          </a:p>
        </p:txBody>
      </p:sp>
    </p:spTree>
    <p:extLst>
      <p:ext uri="{BB962C8B-B14F-4D97-AF65-F5344CB8AC3E}">
        <p14:creationId xmlns:p14="http://schemas.microsoft.com/office/powerpoint/2010/main" val="6101055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Protein</a:t>
            </a:r>
            <a:endParaRPr lang="en-US" dirty="0"/>
          </a:p>
        </p:txBody>
      </p:sp>
      <p:sp>
        <p:nvSpPr>
          <p:cNvPr id="3" name="Content Placeholder 2"/>
          <p:cNvSpPr>
            <a:spLocks noGrp="1"/>
          </p:cNvSpPr>
          <p:nvPr>
            <p:ph idx="1"/>
          </p:nvPr>
        </p:nvSpPr>
        <p:spPr/>
        <p:txBody>
          <a:bodyPr>
            <a:normAutofit lnSpcReduction="10000"/>
          </a:bodyPr>
          <a:lstStyle/>
          <a:p>
            <a:r>
              <a:rPr lang="en-US" b="1" dirty="0" smtClean="0"/>
              <a:t>11. </a:t>
            </a:r>
            <a:r>
              <a:rPr lang="en-US" b="1" dirty="0"/>
              <a:t>Make Sure to Eat Enough Protein</a:t>
            </a:r>
          </a:p>
          <a:p>
            <a:r>
              <a:rPr lang="en-US" dirty="0"/>
              <a:t>Eating enough protein is incredibly important, and many experts believe that the recommended daily intake is too low.</a:t>
            </a:r>
          </a:p>
          <a:p>
            <a:r>
              <a:rPr lang="en-US" dirty="0" smtClean="0"/>
              <a:t>A </a:t>
            </a:r>
            <a:r>
              <a:rPr lang="en-US" dirty="0"/>
              <a:t>high protein intake can boost metabolism significantly, while making you feel so full that you automatically eat fewer calories. It can also cut cravings and reduce the desire for late-night snacking </a:t>
            </a:r>
          </a:p>
          <a:p>
            <a:endParaRPr lang="en-US" dirty="0"/>
          </a:p>
        </p:txBody>
      </p:sp>
    </p:spTree>
    <p:extLst>
      <p:ext uri="{BB962C8B-B14F-4D97-AF65-F5344CB8AC3E}">
        <p14:creationId xmlns:p14="http://schemas.microsoft.com/office/powerpoint/2010/main" val="1343003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Cardio</a:t>
            </a:r>
            <a:endParaRPr lang="en-US" dirty="0"/>
          </a:p>
        </p:txBody>
      </p:sp>
      <p:sp>
        <p:nvSpPr>
          <p:cNvPr id="3" name="Content Placeholder 2"/>
          <p:cNvSpPr>
            <a:spLocks noGrp="1"/>
          </p:cNvSpPr>
          <p:nvPr>
            <p:ph idx="1"/>
          </p:nvPr>
        </p:nvSpPr>
        <p:spPr/>
        <p:txBody>
          <a:bodyPr/>
          <a:lstStyle/>
          <a:p>
            <a:r>
              <a:rPr lang="en-US" b="1" dirty="0" smtClean="0"/>
              <a:t>12. </a:t>
            </a:r>
            <a:r>
              <a:rPr lang="en-US" b="1" dirty="0"/>
              <a:t>Do Some Cardio, or Just Walk More</a:t>
            </a:r>
          </a:p>
          <a:p>
            <a:r>
              <a:rPr lang="en-US" dirty="0"/>
              <a:t>Doing aerobic exercise (or cardio) is one of the best things you can do for your mental and physical health.</a:t>
            </a:r>
          </a:p>
          <a:p>
            <a:r>
              <a:rPr lang="en-US" dirty="0"/>
              <a:t>It is particularly effective at reducing belly fat, the harmful type of fat that builds up around your organs. Reduced belly fat should lead to major improvements in metabolic health</a:t>
            </a:r>
          </a:p>
          <a:p>
            <a:endParaRPr lang="en-US" dirty="0"/>
          </a:p>
        </p:txBody>
      </p:sp>
    </p:spTree>
    <p:extLst>
      <p:ext uri="{BB962C8B-B14F-4D97-AF65-F5344CB8AC3E}">
        <p14:creationId xmlns:p14="http://schemas.microsoft.com/office/powerpoint/2010/main" val="2130643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&amp; Alcohol</a:t>
            </a:r>
            <a:endParaRPr lang="en-US" dirty="0"/>
          </a:p>
        </p:txBody>
      </p:sp>
      <p:sp>
        <p:nvSpPr>
          <p:cNvPr id="3" name="Content Placeholder 2"/>
          <p:cNvSpPr>
            <a:spLocks noGrp="1"/>
          </p:cNvSpPr>
          <p:nvPr>
            <p:ph idx="1"/>
          </p:nvPr>
        </p:nvSpPr>
        <p:spPr/>
        <p:txBody>
          <a:bodyPr>
            <a:normAutofit lnSpcReduction="10000"/>
          </a:bodyPr>
          <a:lstStyle/>
          <a:p>
            <a:r>
              <a:rPr lang="en-US" b="1" dirty="0" smtClean="0"/>
              <a:t>13. </a:t>
            </a:r>
            <a:r>
              <a:rPr lang="en-US" b="1" dirty="0"/>
              <a:t>Don't Smoke or do Drugs, and Only Drink in Moderation</a:t>
            </a:r>
          </a:p>
          <a:p>
            <a:r>
              <a:rPr lang="en-US" dirty="0"/>
              <a:t>If you're a tobacco smoker, or abuse drugs, then diet and exercise are the least of your worries. Tackle those problems first.</a:t>
            </a:r>
          </a:p>
          <a:p>
            <a:r>
              <a:rPr lang="en-US" dirty="0"/>
              <a:t>If you choose to include alcohol in your life, then do so in moderation only, and consider avoiding it completely if you have alcoholic tendencies.</a:t>
            </a:r>
          </a:p>
          <a:p>
            <a:endParaRPr lang="en-US" dirty="0"/>
          </a:p>
        </p:txBody>
      </p:sp>
    </p:spTree>
    <p:extLst>
      <p:ext uri="{BB962C8B-B14F-4D97-AF65-F5344CB8AC3E}">
        <p14:creationId xmlns:p14="http://schemas.microsoft.com/office/powerpoint/2010/main" val="1674819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14. </a:t>
            </a:r>
            <a:r>
              <a:rPr lang="en-US" b="1" dirty="0"/>
              <a:t>Lift </a:t>
            </a:r>
            <a:r>
              <a:rPr lang="en-US" b="1" dirty="0" smtClean="0"/>
              <a:t>Weights to your ability</a:t>
            </a:r>
            <a:endParaRPr lang="en-US" b="1" dirty="0"/>
          </a:p>
          <a:p>
            <a:r>
              <a:rPr lang="en-US" dirty="0"/>
              <a:t>Lifting weights is one of the best things you can do to strengthen your body and improve your body composition.</a:t>
            </a:r>
          </a:p>
          <a:p>
            <a:r>
              <a:rPr lang="en-US" dirty="0"/>
              <a:t>It also leads to massive improvements in metabolic health, including improved insulin sensitivity </a:t>
            </a:r>
          </a:p>
          <a:p>
            <a:r>
              <a:rPr lang="en-US" dirty="0"/>
              <a:t>The best approach is to go to a gym and lift weights, but doing body weight exercises can be just as effective.</a:t>
            </a:r>
          </a:p>
          <a:p>
            <a:endParaRPr lang="en-US" dirty="0"/>
          </a:p>
        </p:txBody>
      </p:sp>
    </p:spTree>
    <p:extLst>
      <p:ext uri="{BB962C8B-B14F-4D97-AF65-F5344CB8AC3E}">
        <p14:creationId xmlns:p14="http://schemas.microsoft.com/office/powerpoint/2010/main" val="367145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 Fats</a:t>
            </a:r>
            <a:endParaRPr lang="en-US" dirty="0"/>
          </a:p>
        </p:txBody>
      </p:sp>
      <p:sp>
        <p:nvSpPr>
          <p:cNvPr id="3" name="Content Placeholder 2"/>
          <p:cNvSpPr>
            <a:spLocks noGrp="1"/>
          </p:cNvSpPr>
          <p:nvPr>
            <p:ph idx="1"/>
          </p:nvPr>
        </p:nvSpPr>
        <p:spPr/>
        <p:txBody>
          <a:bodyPr/>
          <a:lstStyle/>
          <a:p>
            <a:r>
              <a:rPr lang="en-US" b="1" dirty="0" smtClean="0"/>
              <a:t>15. </a:t>
            </a:r>
            <a:r>
              <a:rPr lang="en-US" b="1" dirty="0"/>
              <a:t>Avoid Artificial Trans Fats</a:t>
            </a:r>
          </a:p>
          <a:p>
            <a:r>
              <a:rPr lang="en-US" dirty="0"/>
              <a:t>Artificial trans fats are harmful, man-made fats that are strongly linked to inflammation and heart disease </a:t>
            </a:r>
          </a:p>
          <a:p>
            <a:r>
              <a:rPr lang="en-US" dirty="0"/>
              <a:t>It is best to avoid them </a:t>
            </a:r>
            <a:r>
              <a:rPr lang="en-US" dirty="0" smtClean="0"/>
              <a:t>as much as possible.</a:t>
            </a:r>
            <a:endParaRPr lang="en-US" dirty="0"/>
          </a:p>
          <a:p>
            <a:endParaRPr lang="en-US" dirty="0"/>
          </a:p>
        </p:txBody>
      </p:sp>
    </p:spTree>
    <p:extLst>
      <p:ext uri="{BB962C8B-B14F-4D97-AF65-F5344CB8AC3E}">
        <p14:creationId xmlns:p14="http://schemas.microsoft.com/office/powerpoint/2010/main" val="1582040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Herbs &amp; Spices</a:t>
            </a:r>
            <a:endParaRPr lang="en-US" dirty="0"/>
          </a:p>
        </p:txBody>
      </p:sp>
      <p:sp>
        <p:nvSpPr>
          <p:cNvPr id="3" name="Content Placeholder 2"/>
          <p:cNvSpPr>
            <a:spLocks noGrp="1"/>
          </p:cNvSpPr>
          <p:nvPr>
            <p:ph idx="1"/>
          </p:nvPr>
        </p:nvSpPr>
        <p:spPr/>
        <p:txBody>
          <a:bodyPr>
            <a:normAutofit fontScale="92500" lnSpcReduction="20000"/>
          </a:bodyPr>
          <a:lstStyle/>
          <a:p>
            <a:r>
              <a:rPr lang="en-US" b="1" smtClean="0"/>
              <a:t>16. </a:t>
            </a:r>
            <a:r>
              <a:rPr lang="en-US" b="1" dirty="0"/>
              <a:t>Use </a:t>
            </a:r>
            <a:r>
              <a:rPr lang="en-US" b="1" dirty="0" smtClean="0"/>
              <a:t>Herbs </a:t>
            </a:r>
            <a:r>
              <a:rPr lang="en-US" b="1" dirty="0"/>
              <a:t>and Spices</a:t>
            </a:r>
          </a:p>
          <a:p>
            <a:r>
              <a:rPr lang="en-US" dirty="0"/>
              <a:t>There are many incredibly healthy herbs and spices out there.</a:t>
            </a:r>
          </a:p>
          <a:p>
            <a:r>
              <a:rPr lang="en-US" dirty="0"/>
              <a:t>For example, ginger and turmeric both have potent anti-inflammatory and antioxidant effects, leading to various health benefits </a:t>
            </a:r>
          </a:p>
          <a:p>
            <a:r>
              <a:rPr lang="en-US" dirty="0"/>
              <a:t>M</a:t>
            </a:r>
            <a:r>
              <a:rPr lang="en-US" dirty="0" smtClean="0"/>
              <a:t>ake </a:t>
            </a:r>
            <a:r>
              <a:rPr lang="en-US" dirty="0"/>
              <a:t>an effort to include as many different herbs and spices as you can. Many of them can have powerful beneficial effects on your health.</a:t>
            </a:r>
          </a:p>
          <a:p>
            <a:r>
              <a:rPr lang="en-US" dirty="0"/>
              <a:t/>
            </a:r>
            <a:br>
              <a:rPr lang="en-US" dirty="0"/>
            </a:br>
            <a:endParaRPr lang="en-US" dirty="0"/>
          </a:p>
        </p:txBody>
      </p:sp>
    </p:spTree>
    <p:extLst>
      <p:ext uri="{BB962C8B-B14F-4D97-AF65-F5344CB8AC3E}">
        <p14:creationId xmlns:p14="http://schemas.microsoft.com/office/powerpoint/2010/main" val="1994531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Belly Fat</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17. Get Rid of excess belly fat</a:t>
            </a:r>
            <a:endParaRPr lang="en-US" b="1" dirty="0"/>
          </a:p>
          <a:p>
            <a:r>
              <a:rPr lang="en-US" dirty="0"/>
              <a:t>Not all body fat is equal.</a:t>
            </a:r>
          </a:p>
          <a:p>
            <a:r>
              <a:rPr lang="en-US" dirty="0"/>
              <a:t>It is mostly the fat in your abdominal cavity, the belly fat, that causes problems. This fat builds up around the organs, and is strongly linked to metabolic disease </a:t>
            </a:r>
          </a:p>
          <a:p>
            <a:r>
              <a:rPr lang="en-US" dirty="0"/>
              <a:t>For this reason, your waist size may be a much stronger marker for your health than the number on the scale.</a:t>
            </a:r>
          </a:p>
          <a:p>
            <a:r>
              <a:rPr lang="en-US" dirty="0"/>
              <a:t>Cutting carbs, eating more protein, and eating plenty of fiber are all excellent ways to get rid of belly fat </a:t>
            </a:r>
          </a:p>
        </p:txBody>
      </p:sp>
    </p:spTree>
    <p:extLst>
      <p:ext uri="{BB962C8B-B14F-4D97-AF65-F5344CB8AC3E}">
        <p14:creationId xmlns:p14="http://schemas.microsoft.com/office/powerpoint/2010/main" val="775933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Eggs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18. </a:t>
            </a:r>
            <a:r>
              <a:rPr lang="en-US" b="1" dirty="0"/>
              <a:t>Eat Eggs, and Don't Throw Away The Yolk</a:t>
            </a:r>
          </a:p>
          <a:p>
            <a:r>
              <a:rPr lang="en-US" dirty="0"/>
              <a:t>Whole eggs are so nutritious that they're often referred to as "nature's multivitamin." It is a myth that eggs are bad for you because of the cholesterol. Studies show that they have no effect on blood cholesterol in the majority of people </a:t>
            </a:r>
          </a:p>
          <a:p>
            <a:r>
              <a:rPr lang="en-US" dirty="0"/>
              <a:t>Additionally, a massive review study that included 263,938 individuals found that egg consumption had no association with the risk of heart disease </a:t>
            </a:r>
          </a:p>
          <a:p>
            <a:r>
              <a:rPr lang="en-US" dirty="0"/>
              <a:t>What we're left with is one of the most nutritious foods on the planet, and the yolk is where almost all of the nutrients are found.</a:t>
            </a:r>
          </a:p>
          <a:p>
            <a:r>
              <a:rPr lang="en-US" dirty="0"/>
              <a:t>Telling people to throw away the yolk is among the worst pieces of advice in the history of nutrition.</a:t>
            </a:r>
          </a:p>
          <a:p>
            <a:endParaRPr lang="en-US" dirty="0"/>
          </a:p>
        </p:txBody>
      </p:sp>
    </p:spTree>
    <p:extLst>
      <p:ext uri="{BB962C8B-B14F-4D97-AF65-F5344CB8AC3E}">
        <p14:creationId xmlns:p14="http://schemas.microsoft.com/office/powerpoint/2010/main" val="1867783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&amp; Alcohol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Tolerance:  The need to do more and create the same effect.</a:t>
            </a:r>
          </a:p>
          <a:p>
            <a:endParaRPr lang="en-US" dirty="0"/>
          </a:p>
          <a:p>
            <a:r>
              <a:rPr lang="en-US" dirty="0" smtClean="0"/>
              <a:t>Withdrawal:  The physiological and psychological effects from stopping a drug.</a:t>
            </a:r>
          </a:p>
          <a:p>
            <a:endParaRPr lang="en-US" dirty="0"/>
          </a:p>
          <a:p>
            <a:r>
              <a:rPr lang="en-US" dirty="0" smtClean="0"/>
              <a:t>Addiction:  The psychological connection to a drug.</a:t>
            </a:r>
          </a:p>
          <a:p>
            <a:endParaRPr lang="en-US" dirty="0"/>
          </a:p>
          <a:p>
            <a:r>
              <a:rPr lang="en-US" dirty="0" smtClean="0"/>
              <a:t>Dependence:  The physiological connection to a drug</a:t>
            </a:r>
            <a:endParaRPr lang="en-US" dirty="0"/>
          </a:p>
        </p:txBody>
      </p:sp>
    </p:spTree>
    <p:extLst>
      <p:ext uri="{BB962C8B-B14F-4D97-AF65-F5344CB8AC3E}">
        <p14:creationId xmlns:p14="http://schemas.microsoft.com/office/powerpoint/2010/main" val="79089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Dran</a:t>
            </a:r>
            <a:r>
              <a:rPr lang="en-US" dirty="0" smtClean="0"/>
              <a:t> Shop Law</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t>Dran</a:t>
            </a:r>
            <a:r>
              <a:rPr lang="en-US" dirty="0" smtClean="0"/>
              <a:t> Shop:  A bar or restaurant is legally responsible for a person who comes in already drunk and causes damage when they leave.</a:t>
            </a:r>
          </a:p>
          <a:p>
            <a:endParaRPr lang="en-US" dirty="0"/>
          </a:p>
          <a:p>
            <a:r>
              <a:rPr lang="en-US" dirty="0" err="1" smtClean="0"/>
              <a:t>Dran</a:t>
            </a:r>
            <a:r>
              <a:rPr lang="en-US" dirty="0" smtClean="0"/>
              <a:t> Shop Extension:  An individual who throws a party with alcohol is responsible for the damage done if someone leaves the party and drives home.</a:t>
            </a:r>
          </a:p>
          <a:p>
            <a:endParaRPr lang="en-US" dirty="0"/>
          </a:p>
          <a:p>
            <a:r>
              <a:rPr lang="en-US" dirty="0" smtClean="0"/>
              <a:t>One Year Law:  If you are at a party with drugs or alcohol as a minor, your license can be suspended for one year, just for being there.</a:t>
            </a:r>
          </a:p>
          <a:p>
            <a:endParaRPr lang="en-US" dirty="0"/>
          </a:p>
          <a:p>
            <a:endParaRPr lang="en-US" dirty="0"/>
          </a:p>
        </p:txBody>
      </p:sp>
    </p:spTree>
    <p:extLst>
      <p:ext uri="{BB962C8B-B14F-4D97-AF65-F5344CB8AC3E}">
        <p14:creationId xmlns:p14="http://schemas.microsoft.com/office/powerpoint/2010/main" val="2335535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Vitamins</a:t>
            </a:r>
            <a:endParaRPr lang="en-US" dirty="0"/>
          </a:p>
        </p:txBody>
      </p:sp>
      <p:sp>
        <p:nvSpPr>
          <p:cNvPr id="3" name="Content Placeholder 2"/>
          <p:cNvSpPr>
            <a:spLocks noGrp="1"/>
          </p:cNvSpPr>
          <p:nvPr>
            <p:ph idx="1"/>
          </p:nvPr>
        </p:nvSpPr>
        <p:spPr/>
        <p:txBody>
          <a:bodyPr/>
          <a:lstStyle/>
          <a:p>
            <a:r>
              <a:rPr lang="en-US" dirty="0" smtClean="0"/>
              <a:t>Vitamin A:  Vision, Beta-</a:t>
            </a:r>
            <a:r>
              <a:rPr lang="en-US" dirty="0" err="1" smtClean="0"/>
              <a:t>Carotine</a:t>
            </a:r>
            <a:endParaRPr lang="en-US" dirty="0" smtClean="0"/>
          </a:p>
          <a:p>
            <a:endParaRPr lang="en-US" dirty="0"/>
          </a:p>
          <a:p>
            <a:r>
              <a:rPr lang="en-US" dirty="0" smtClean="0"/>
              <a:t>Vitamin C:  Immunity</a:t>
            </a:r>
          </a:p>
          <a:p>
            <a:endParaRPr lang="en-US" dirty="0"/>
          </a:p>
          <a:p>
            <a:r>
              <a:rPr lang="en-US" dirty="0" smtClean="0"/>
              <a:t>Vitamin E:  Digestion &amp; Joints, Muscles</a:t>
            </a:r>
            <a:endParaRPr lang="en-US" dirty="0"/>
          </a:p>
        </p:txBody>
      </p:sp>
    </p:spTree>
    <p:extLst>
      <p:ext uri="{BB962C8B-B14F-4D97-AF65-F5344CB8AC3E}">
        <p14:creationId xmlns:p14="http://schemas.microsoft.com/office/powerpoint/2010/main" val="34267267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Drinking &amp; Driving</a:t>
            </a:r>
            <a:endParaRPr lang="en-US" dirty="0"/>
          </a:p>
        </p:txBody>
      </p:sp>
      <p:sp>
        <p:nvSpPr>
          <p:cNvPr id="3" name="Content Placeholder 2"/>
          <p:cNvSpPr>
            <a:spLocks noGrp="1"/>
          </p:cNvSpPr>
          <p:nvPr>
            <p:ph idx="1"/>
          </p:nvPr>
        </p:nvSpPr>
        <p:spPr/>
        <p:txBody>
          <a:bodyPr/>
          <a:lstStyle/>
          <a:p>
            <a:r>
              <a:rPr lang="en-US" dirty="0" smtClean="0"/>
              <a:t>.08 – Legally drunk in every state in the U.S. (DUI)</a:t>
            </a:r>
          </a:p>
          <a:p>
            <a:endParaRPr lang="en-US" dirty="0"/>
          </a:p>
          <a:p>
            <a:r>
              <a:rPr lang="en-US" dirty="0" smtClean="0"/>
              <a:t>.05-Legally impaired in every state in the U.S. (DWI)</a:t>
            </a:r>
          </a:p>
          <a:p>
            <a:endParaRPr lang="en-US" dirty="0"/>
          </a:p>
          <a:p>
            <a:r>
              <a:rPr lang="en-US" dirty="0" smtClean="0"/>
              <a:t>.01-Legal Minor:  Legally drunk if under the age of 21</a:t>
            </a:r>
            <a:endParaRPr lang="en-US" dirty="0"/>
          </a:p>
        </p:txBody>
      </p:sp>
    </p:spTree>
    <p:extLst>
      <p:ext uri="{BB962C8B-B14F-4D97-AF65-F5344CB8AC3E}">
        <p14:creationId xmlns:p14="http://schemas.microsoft.com/office/powerpoint/2010/main" val="9729957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Texting and Driving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Texting and driving is like being a .08 on the road.</a:t>
            </a:r>
          </a:p>
          <a:p>
            <a:endParaRPr lang="en-US" dirty="0"/>
          </a:p>
          <a:p>
            <a:r>
              <a:rPr lang="en-US" dirty="0" smtClean="0"/>
              <a:t>Your brain processes 2 types of tasks:  Associative and Cognitive</a:t>
            </a:r>
          </a:p>
          <a:p>
            <a:endParaRPr lang="en-US" dirty="0"/>
          </a:p>
          <a:p>
            <a:pPr>
              <a:buFont typeface="Courier New"/>
              <a:buChar char="o"/>
            </a:pPr>
            <a:r>
              <a:rPr lang="en-US" dirty="0" smtClean="0"/>
              <a:t>Associative:  Able to do 2 or more actions at one time</a:t>
            </a:r>
          </a:p>
          <a:p>
            <a:pPr>
              <a:buFont typeface="Courier New"/>
              <a:buChar char="o"/>
            </a:pPr>
            <a:endParaRPr lang="en-US" dirty="0"/>
          </a:p>
          <a:p>
            <a:pPr>
              <a:buFont typeface="Courier New"/>
              <a:buChar char="o"/>
            </a:pPr>
            <a:r>
              <a:rPr lang="en-US" dirty="0" smtClean="0"/>
              <a:t>Cognitive:  Can only complete one action at a time (Texting &amp; Driving is not an associative task).</a:t>
            </a:r>
            <a:endParaRPr lang="en-US" dirty="0"/>
          </a:p>
        </p:txBody>
      </p:sp>
    </p:spTree>
    <p:extLst>
      <p:ext uri="{BB962C8B-B14F-4D97-AF65-F5344CB8AC3E}">
        <p14:creationId xmlns:p14="http://schemas.microsoft.com/office/powerpoint/2010/main" val="16427623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a:t>
            </a:r>
            <a:endParaRPr lang="en-US" dirty="0"/>
          </a:p>
        </p:txBody>
      </p:sp>
      <p:sp>
        <p:nvSpPr>
          <p:cNvPr id="3" name="Content Placeholder 2"/>
          <p:cNvSpPr>
            <a:spLocks noGrp="1"/>
          </p:cNvSpPr>
          <p:nvPr>
            <p:ph idx="1"/>
          </p:nvPr>
        </p:nvSpPr>
        <p:spPr/>
        <p:txBody>
          <a:bodyPr/>
          <a:lstStyle/>
          <a:p>
            <a:r>
              <a:rPr lang="en-US" dirty="0" smtClean="0"/>
              <a:t>Stimulants</a:t>
            </a:r>
          </a:p>
          <a:p>
            <a:endParaRPr lang="en-US" dirty="0"/>
          </a:p>
          <a:p>
            <a:r>
              <a:rPr lang="en-US" dirty="0" smtClean="0"/>
              <a:t>Depressants</a:t>
            </a:r>
          </a:p>
          <a:p>
            <a:endParaRPr lang="en-US" dirty="0"/>
          </a:p>
          <a:p>
            <a:r>
              <a:rPr lang="en-US" dirty="0" smtClean="0"/>
              <a:t>Hallucinogens</a:t>
            </a:r>
          </a:p>
          <a:p>
            <a:endParaRPr lang="en-US" dirty="0"/>
          </a:p>
          <a:p>
            <a:pPr marL="0" indent="0">
              <a:buNone/>
            </a:pPr>
            <a:r>
              <a:rPr lang="en-US" dirty="0" smtClean="0"/>
              <a:t>Directly affect the Central Nervous System</a:t>
            </a:r>
            <a:endParaRPr lang="en-US" dirty="0"/>
          </a:p>
        </p:txBody>
      </p:sp>
    </p:spTree>
    <p:extLst>
      <p:ext uri="{BB962C8B-B14F-4D97-AF65-F5344CB8AC3E}">
        <p14:creationId xmlns:p14="http://schemas.microsoft.com/office/powerpoint/2010/main" val="4279138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Stimulants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Any drug that increases respiration and heart rate.</a:t>
            </a:r>
          </a:p>
          <a:p>
            <a:endParaRPr lang="en-US" dirty="0"/>
          </a:p>
          <a:p>
            <a:r>
              <a:rPr lang="en-US" dirty="0" smtClean="0"/>
              <a:t>Caffeine</a:t>
            </a:r>
          </a:p>
          <a:p>
            <a:r>
              <a:rPr lang="en-US" dirty="0" smtClean="0"/>
              <a:t>Ritalin</a:t>
            </a:r>
          </a:p>
          <a:p>
            <a:r>
              <a:rPr lang="en-US" dirty="0" smtClean="0"/>
              <a:t>Cocaine</a:t>
            </a:r>
          </a:p>
          <a:p>
            <a:r>
              <a:rPr lang="en-US" dirty="0" smtClean="0"/>
              <a:t>Methamphetamine</a:t>
            </a:r>
          </a:p>
          <a:p>
            <a:r>
              <a:rPr lang="en-US" dirty="0" smtClean="0"/>
              <a:t>Steroids</a:t>
            </a:r>
          </a:p>
          <a:p>
            <a:r>
              <a:rPr lang="en-US" dirty="0" smtClean="0"/>
              <a:t>5 Hour Energy &amp; Red Bull</a:t>
            </a:r>
            <a:endParaRPr lang="en-US" dirty="0"/>
          </a:p>
        </p:txBody>
      </p:sp>
    </p:spTree>
    <p:extLst>
      <p:ext uri="{BB962C8B-B14F-4D97-AF65-F5344CB8AC3E}">
        <p14:creationId xmlns:p14="http://schemas.microsoft.com/office/powerpoint/2010/main" val="37081930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Caffeine</a:t>
            </a:r>
            <a:br>
              <a:rPr lang="en-US" dirty="0" smtClean="0"/>
            </a:br>
            <a:endParaRPr lang="en-US" dirty="0"/>
          </a:p>
        </p:txBody>
      </p:sp>
      <p:sp>
        <p:nvSpPr>
          <p:cNvPr id="3" name="Content Placeholder 2"/>
          <p:cNvSpPr>
            <a:spLocks noGrp="1"/>
          </p:cNvSpPr>
          <p:nvPr>
            <p:ph idx="1"/>
          </p:nvPr>
        </p:nvSpPr>
        <p:spPr/>
        <p:txBody>
          <a:bodyPr/>
          <a:lstStyle/>
          <a:p>
            <a:r>
              <a:rPr lang="en-US" dirty="0" smtClean="0"/>
              <a:t>Caffeine is the most used drug in America and is primarily found in coffee and soda.</a:t>
            </a:r>
          </a:p>
          <a:p>
            <a:endParaRPr lang="en-US" dirty="0"/>
          </a:p>
          <a:p>
            <a:r>
              <a:rPr lang="en-US" dirty="0" smtClean="0"/>
              <a:t>An apple has substance similar to caffeine than a cup of coffee and will wake you up better in the morning.</a:t>
            </a:r>
            <a:endParaRPr lang="en-US" dirty="0"/>
          </a:p>
        </p:txBody>
      </p:sp>
    </p:spTree>
    <p:extLst>
      <p:ext uri="{BB962C8B-B14F-4D97-AF65-F5344CB8AC3E}">
        <p14:creationId xmlns:p14="http://schemas.microsoft.com/office/powerpoint/2010/main" val="31677498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Ritalin</a:t>
            </a:r>
            <a:endParaRPr lang="en-US" dirty="0"/>
          </a:p>
        </p:txBody>
      </p:sp>
      <p:sp>
        <p:nvSpPr>
          <p:cNvPr id="3" name="Content Placeholder 2"/>
          <p:cNvSpPr>
            <a:spLocks noGrp="1"/>
          </p:cNvSpPr>
          <p:nvPr>
            <p:ph idx="1"/>
          </p:nvPr>
        </p:nvSpPr>
        <p:spPr/>
        <p:txBody>
          <a:bodyPr/>
          <a:lstStyle/>
          <a:p>
            <a:r>
              <a:rPr lang="en-US" dirty="0" smtClean="0"/>
              <a:t>Ritalin is primarily used for ADHD and is effective because it has a reverse effect.</a:t>
            </a:r>
          </a:p>
          <a:p>
            <a:endParaRPr lang="en-US" dirty="0"/>
          </a:p>
          <a:p>
            <a:r>
              <a:rPr lang="en-US" dirty="0" smtClean="0"/>
              <a:t>Other ADHD drugs are currently on the market and have the same effect:  </a:t>
            </a:r>
            <a:r>
              <a:rPr lang="en-US" dirty="0" err="1" smtClean="0"/>
              <a:t>Adderol</a:t>
            </a:r>
            <a:r>
              <a:rPr lang="en-US" dirty="0" smtClean="0"/>
              <a:t>, </a:t>
            </a:r>
            <a:r>
              <a:rPr lang="en-US" dirty="0" err="1" smtClean="0"/>
              <a:t>Stratera</a:t>
            </a:r>
            <a:r>
              <a:rPr lang="en-US" dirty="0" smtClean="0"/>
              <a:t>, and </a:t>
            </a:r>
            <a:r>
              <a:rPr lang="en-US" dirty="0" err="1" smtClean="0"/>
              <a:t>Vivance</a:t>
            </a:r>
            <a:r>
              <a:rPr lang="en-US" dirty="0" smtClean="0"/>
              <a:t>.</a:t>
            </a:r>
            <a:endParaRPr lang="en-US" dirty="0"/>
          </a:p>
        </p:txBody>
      </p:sp>
    </p:spTree>
    <p:extLst>
      <p:ext uri="{BB962C8B-B14F-4D97-AF65-F5344CB8AC3E}">
        <p14:creationId xmlns:p14="http://schemas.microsoft.com/office/powerpoint/2010/main" val="3097634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Cocaine</a:t>
            </a:r>
            <a:endParaRPr lang="en-US" dirty="0"/>
          </a:p>
        </p:txBody>
      </p:sp>
      <p:sp>
        <p:nvSpPr>
          <p:cNvPr id="3" name="Content Placeholder 2"/>
          <p:cNvSpPr>
            <a:spLocks noGrp="1"/>
          </p:cNvSpPr>
          <p:nvPr>
            <p:ph idx="1"/>
          </p:nvPr>
        </p:nvSpPr>
        <p:spPr/>
        <p:txBody>
          <a:bodyPr/>
          <a:lstStyle/>
          <a:p>
            <a:r>
              <a:rPr lang="en-US" dirty="0" smtClean="0"/>
              <a:t>Cocaine is the most lethal drug there is because it can kill the first time it is used.</a:t>
            </a:r>
          </a:p>
          <a:p>
            <a:endParaRPr lang="en-US" dirty="0"/>
          </a:p>
          <a:p>
            <a:r>
              <a:rPr lang="en-US" dirty="0" smtClean="0"/>
              <a:t>It is similar to SSRI medications in extreme dosage.</a:t>
            </a:r>
            <a:endParaRPr lang="en-US" dirty="0"/>
          </a:p>
        </p:txBody>
      </p:sp>
    </p:spTree>
    <p:extLst>
      <p:ext uri="{BB962C8B-B14F-4D97-AF65-F5344CB8AC3E}">
        <p14:creationId xmlns:p14="http://schemas.microsoft.com/office/powerpoint/2010/main" val="21751412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Methamphetamine</a:t>
            </a:r>
            <a:endParaRPr lang="en-US" dirty="0"/>
          </a:p>
        </p:txBody>
      </p:sp>
      <p:sp>
        <p:nvSpPr>
          <p:cNvPr id="3" name="Content Placeholder 2"/>
          <p:cNvSpPr>
            <a:spLocks noGrp="1"/>
          </p:cNvSpPr>
          <p:nvPr>
            <p:ph idx="1"/>
          </p:nvPr>
        </p:nvSpPr>
        <p:spPr/>
        <p:txBody>
          <a:bodyPr/>
          <a:lstStyle/>
          <a:p>
            <a:r>
              <a:rPr lang="en-US" dirty="0" smtClean="0"/>
              <a:t>Methamphetamine has a strong stimulant effect and can create hallucinogenic effects but is not considered an hallucinogen.</a:t>
            </a:r>
            <a:endParaRPr lang="en-US" dirty="0"/>
          </a:p>
        </p:txBody>
      </p:sp>
    </p:spTree>
    <p:extLst>
      <p:ext uri="{BB962C8B-B14F-4D97-AF65-F5344CB8AC3E}">
        <p14:creationId xmlns:p14="http://schemas.microsoft.com/office/powerpoint/2010/main" val="3890754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Steroids</a:t>
            </a:r>
            <a:endParaRPr lang="en-US" dirty="0"/>
          </a:p>
        </p:txBody>
      </p:sp>
      <p:sp>
        <p:nvSpPr>
          <p:cNvPr id="3" name="Content Placeholder 2"/>
          <p:cNvSpPr>
            <a:spLocks noGrp="1"/>
          </p:cNvSpPr>
          <p:nvPr>
            <p:ph idx="1"/>
          </p:nvPr>
        </p:nvSpPr>
        <p:spPr/>
        <p:txBody>
          <a:bodyPr/>
          <a:lstStyle/>
          <a:p>
            <a:r>
              <a:rPr lang="en-US" dirty="0" smtClean="0"/>
              <a:t>Steroids give people increased strength</a:t>
            </a:r>
          </a:p>
          <a:p>
            <a:endParaRPr lang="en-US" dirty="0"/>
          </a:p>
          <a:p>
            <a:r>
              <a:rPr lang="en-US" dirty="0" smtClean="0"/>
              <a:t>Steroids decrease the need for recovery time.</a:t>
            </a:r>
          </a:p>
          <a:p>
            <a:endParaRPr lang="en-US" dirty="0"/>
          </a:p>
          <a:p>
            <a:r>
              <a:rPr lang="en-US" dirty="0" smtClean="0"/>
              <a:t>Steroids cause increased aggression and anger</a:t>
            </a:r>
            <a:endParaRPr lang="en-US" dirty="0"/>
          </a:p>
        </p:txBody>
      </p:sp>
    </p:spTree>
    <p:extLst>
      <p:ext uri="{BB962C8B-B14F-4D97-AF65-F5344CB8AC3E}">
        <p14:creationId xmlns:p14="http://schemas.microsoft.com/office/powerpoint/2010/main" val="27362121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Bull &amp; 5 Hour Energy</a:t>
            </a:r>
            <a:endParaRPr lang="en-US" dirty="0"/>
          </a:p>
        </p:txBody>
      </p:sp>
      <p:sp>
        <p:nvSpPr>
          <p:cNvPr id="3" name="Content Placeholder 2"/>
          <p:cNvSpPr>
            <a:spLocks noGrp="1"/>
          </p:cNvSpPr>
          <p:nvPr>
            <p:ph idx="1"/>
          </p:nvPr>
        </p:nvSpPr>
        <p:spPr/>
        <p:txBody>
          <a:bodyPr/>
          <a:lstStyle/>
          <a:p>
            <a:r>
              <a:rPr lang="en-US" dirty="0" smtClean="0"/>
              <a:t>Withdrawal from these can cause heart palpitations and “the shakes.”</a:t>
            </a:r>
          </a:p>
          <a:p>
            <a:endParaRPr lang="en-US" dirty="0"/>
          </a:p>
          <a:p>
            <a:r>
              <a:rPr lang="en-US" dirty="0" smtClean="0"/>
              <a:t>Addiction &amp; Dependence can occur from these substances.</a:t>
            </a:r>
          </a:p>
          <a:p>
            <a:endParaRPr lang="en-US" dirty="0"/>
          </a:p>
          <a:p>
            <a:r>
              <a:rPr lang="en-US" dirty="0" smtClean="0"/>
              <a:t>Red Bull &amp; Vodka is sometimes combined.</a:t>
            </a:r>
            <a:endParaRPr lang="en-US" dirty="0"/>
          </a:p>
        </p:txBody>
      </p:sp>
    </p:spTree>
    <p:extLst>
      <p:ext uri="{BB962C8B-B14F-4D97-AF65-F5344CB8AC3E}">
        <p14:creationId xmlns:p14="http://schemas.microsoft.com/office/powerpoint/2010/main" val="353711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Minerals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Calcium:  Gives you strong bones:  Not absorbed without Vitamin D3 which is produced by your body.</a:t>
            </a:r>
          </a:p>
          <a:p>
            <a:endParaRPr lang="en-US" dirty="0"/>
          </a:p>
          <a:p>
            <a:r>
              <a:rPr lang="en-US" dirty="0" smtClean="0"/>
              <a:t>Milk is a source of calcium but in an inorganic form due to pasteurization.</a:t>
            </a:r>
          </a:p>
          <a:p>
            <a:endParaRPr lang="en-US" dirty="0"/>
          </a:p>
          <a:p>
            <a:r>
              <a:rPr lang="en-US" dirty="0" smtClean="0"/>
              <a:t>American women have been consuming an average of 2 pounds of milk per day, yet 30 million American women have Osteoporosis.</a:t>
            </a:r>
          </a:p>
          <a:p>
            <a:endParaRPr lang="en-US" dirty="0"/>
          </a:p>
          <a:p>
            <a:endParaRPr lang="en-US" dirty="0" smtClean="0"/>
          </a:p>
        </p:txBody>
      </p:sp>
    </p:spTree>
    <p:extLst>
      <p:ext uri="{BB962C8B-B14F-4D97-AF65-F5344CB8AC3E}">
        <p14:creationId xmlns:p14="http://schemas.microsoft.com/office/powerpoint/2010/main" val="11915200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PCP</a:t>
            </a:r>
            <a:endParaRPr lang="en-US" dirty="0"/>
          </a:p>
        </p:txBody>
      </p:sp>
      <p:sp>
        <p:nvSpPr>
          <p:cNvPr id="3" name="Content Placeholder 2"/>
          <p:cNvSpPr>
            <a:spLocks noGrp="1"/>
          </p:cNvSpPr>
          <p:nvPr>
            <p:ph idx="1"/>
          </p:nvPr>
        </p:nvSpPr>
        <p:spPr/>
        <p:txBody>
          <a:bodyPr/>
          <a:lstStyle/>
          <a:p>
            <a:r>
              <a:rPr lang="en-US" dirty="0" smtClean="0"/>
              <a:t>Was initially developed as an elephant and horse tranquilizer</a:t>
            </a:r>
          </a:p>
          <a:p>
            <a:endParaRPr lang="en-US" dirty="0"/>
          </a:p>
          <a:p>
            <a:r>
              <a:rPr lang="en-US" dirty="0" smtClean="0"/>
              <a:t>Creates extreme human strength and complete resistance to pain</a:t>
            </a:r>
            <a:endParaRPr lang="en-US" dirty="0"/>
          </a:p>
        </p:txBody>
      </p:sp>
    </p:spTree>
    <p:extLst>
      <p:ext uri="{BB962C8B-B14F-4D97-AF65-F5344CB8AC3E}">
        <p14:creationId xmlns:p14="http://schemas.microsoft.com/office/powerpoint/2010/main" val="39426380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Depressants</a:t>
            </a:r>
            <a:endParaRPr lang="en-US" dirty="0"/>
          </a:p>
        </p:txBody>
      </p:sp>
      <p:sp>
        <p:nvSpPr>
          <p:cNvPr id="3" name="Content Placeholder 2"/>
          <p:cNvSpPr>
            <a:spLocks noGrp="1"/>
          </p:cNvSpPr>
          <p:nvPr>
            <p:ph idx="1"/>
          </p:nvPr>
        </p:nvSpPr>
        <p:spPr/>
        <p:txBody>
          <a:bodyPr/>
          <a:lstStyle/>
          <a:p>
            <a:r>
              <a:rPr lang="en-US" dirty="0" smtClean="0"/>
              <a:t>Alcohol</a:t>
            </a:r>
          </a:p>
          <a:p>
            <a:r>
              <a:rPr lang="en-US" dirty="0" smtClean="0"/>
              <a:t>Tobacco (Nicotine within is a stimulant)</a:t>
            </a:r>
          </a:p>
          <a:p>
            <a:r>
              <a:rPr lang="en-US" dirty="0" smtClean="0"/>
              <a:t>Codeine</a:t>
            </a:r>
          </a:p>
          <a:p>
            <a:r>
              <a:rPr lang="en-US" dirty="0" smtClean="0"/>
              <a:t>Barbiturates</a:t>
            </a:r>
            <a:endParaRPr lang="en-US" dirty="0"/>
          </a:p>
        </p:txBody>
      </p:sp>
    </p:spTree>
    <p:extLst>
      <p:ext uri="{BB962C8B-B14F-4D97-AF65-F5344CB8AC3E}">
        <p14:creationId xmlns:p14="http://schemas.microsoft.com/office/powerpoint/2010/main" val="23036781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Alcohol</a:t>
            </a:r>
            <a:endParaRPr lang="en-US" dirty="0"/>
          </a:p>
        </p:txBody>
      </p:sp>
      <p:sp>
        <p:nvSpPr>
          <p:cNvPr id="3" name="Content Placeholder 2"/>
          <p:cNvSpPr>
            <a:spLocks noGrp="1"/>
          </p:cNvSpPr>
          <p:nvPr>
            <p:ph idx="1"/>
          </p:nvPr>
        </p:nvSpPr>
        <p:spPr/>
        <p:txBody>
          <a:bodyPr/>
          <a:lstStyle/>
          <a:p>
            <a:r>
              <a:rPr lang="en-US" dirty="0" smtClean="0"/>
              <a:t>Responsible for 50% of all car accidents</a:t>
            </a:r>
          </a:p>
          <a:p>
            <a:r>
              <a:rPr lang="en-US" dirty="0" smtClean="0"/>
              <a:t>#1 cause of all accidents, #2 among teens (Speeding #1, Texting #3)</a:t>
            </a:r>
          </a:p>
          <a:p>
            <a:r>
              <a:rPr lang="en-US" dirty="0" smtClean="0"/>
              <a:t>Responsible for more than 50% of all domestic abuse situations</a:t>
            </a:r>
            <a:endParaRPr lang="en-US" dirty="0"/>
          </a:p>
        </p:txBody>
      </p:sp>
    </p:spTree>
    <p:extLst>
      <p:ext uri="{BB962C8B-B14F-4D97-AF65-F5344CB8AC3E}">
        <p14:creationId xmlns:p14="http://schemas.microsoft.com/office/powerpoint/2010/main" val="23275723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Codeine &amp; Barbiturates</a:t>
            </a:r>
            <a:endParaRPr lang="en-US" dirty="0"/>
          </a:p>
        </p:txBody>
      </p:sp>
      <p:sp>
        <p:nvSpPr>
          <p:cNvPr id="3" name="Content Placeholder 2"/>
          <p:cNvSpPr>
            <a:spLocks noGrp="1"/>
          </p:cNvSpPr>
          <p:nvPr>
            <p:ph idx="1"/>
          </p:nvPr>
        </p:nvSpPr>
        <p:spPr/>
        <p:txBody>
          <a:bodyPr/>
          <a:lstStyle/>
          <a:p>
            <a:r>
              <a:rPr lang="en-US" dirty="0" smtClean="0"/>
              <a:t>Found in most cough syrups and pain killers.</a:t>
            </a:r>
          </a:p>
          <a:p>
            <a:endParaRPr lang="en-US" dirty="0"/>
          </a:p>
          <a:p>
            <a:r>
              <a:rPr lang="en-US" dirty="0" err="1" smtClean="0"/>
              <a:t>Vicodin</a:t>
            </a:r>
            <a:r>
              <a:rPr lang="en-US" dirty="0" smtClean="0"/>
              <a:t> is a barbiturate with strong addictive and dependent tendencies.</a:t>
            </a:r>
          </a:p>
          <a:p>
            <a:endParaRPr lang="en-US" dirty="0"/>
          </a:p>
          <a:p>
            <a:r>
              <a:rPr lang="en-US" dirty="0" smtClean="0"/>
              <a:t>Robitussin used to be a substance that students would drink in large quantities to get a quick high.</a:t>
            </a:r>
          </a:p>
          <a:p>
            <a:endParaRPr lang="en-US" dirty="0"/>
          </a:p>
        </p:txBody>
      </p:sp>
    </p:spTree>
    <p:extLst>
      <p:ext uri="{BB962C8B-B14F-4D97-AF65-F5344CB8AC3E}">
        <p14:creationId xmlns:p14="http://schemas.microsoft.com/office/powerpoint/2010/main" val="10839670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Marijuana</a:t>
            </a:r>
            <a:endParaRPr lang="en-US" dirty="0"/>
          </a:p>
        </p:txBody>
      </p:sp>
      <p:sp>
        <p:nvSpPr>
          <p:cNvPr id="3" name="Content Placeholder 2"/>
          <p:cNvSpPr>
            <a:spLocks noGrp="1"/>
          </p:cNvSpPr>
          <p:nvPr>
            <p:ph idx="1"/>
          </p:nvPr>
        </p:nvSpPr>
        <p:spPr/>
        <p:txBody>
          <a:bodyPr/>
          <a:lstStyle/>
          <a:p>
            <a:r>
              <a:rPr lang="en-US" dirty="0" smtClean="0"/>
              <a:t>Exaggerates the senses</a:t>
            </a:r>
          </a:p>
          <a:p>
            <a:endParaRPr lang="en-US" dirty="0"/>
          </a:p>
          <a:p>
            <a:r>
              <a:rPr lang="en-US" dirty="0" smtClean="0"/>
              <a:t>Natural pain killer for Cancer, Migraines, and other pain related issues.  (Can be controversial)</a:t>
            </a:r>
            <a:endParaRPr lang="en-US" dirty="0"/>
          </a:p>
        </p:txBody>
      </p:sp>
    </p:spTree>
    <p:extLst>
      <p:ext uri="{BB962C8B-B14F-4D97-AF65-F5344CB8AC3E}">
        <p14:creationId xmlns:p14="http://schemas.microsoft.com/office/powerpoint/2010/main" val="19205945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Effects of Marijuana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Decreases sperm count</a:t>
            </a:r>
          </a:p>
          <a:p>
            <a:pPr marL="514350" indent="-514350">
              <a:buFont typeface="+mj-lt"/>
              <a:buAutoNum type="arabicPeriod"/>
            </a:pPr>
            <a:endParaRPr lang="en-US" dirty="0"/>
          </a:p>
          <a:p>
            <a:pPr marL="514350" indent="-514350">
              <a:buFont typeface="+mj-lt"/>
              <a:buAutoNum type="arabicPeriod"/>
            </a:pPr>
            <a:r>
              <a:rPr lang="en-US" dirty="0" smtClean="0"/>
              <a:t>Negatively impacts short-term memory</a:t>
            </a:r>
          </a:p>
          <a:p>
            <a:pPr marL="514350" indent="-514350">
              <a:buFont typeface="+mj-lt"/>
              <a:buAutoNum type="arabicPeriod"/>
            </a:pPr>
            <a:endParaRPr lang="en-US" dirty="0"/>
          </a:p>
          <a:p>
            <a:pPr marL="514350" indent="-514350">
              <a:buFont typeface="+mj-lt"/>
              <a:buAutoNum type="arabicPeriod"/>
            </a:pPr>
            <a:r>
              <a:rPr lang="en-US" dirty="0" smtClean="0"/>
              <a:t>Decreases motivation</a:t>
            </a:r>
          </a:p>
          <a:p>
            <a:pPr marL="514350" indent="-514350">
              <a:buFont typeface="+mj-lt"/>
              <a:buAutoNum type="arabicPeriod"/>
            </a:pPr>
            <a:endParaRPr lang="en-US" dirty="0"/>
          </a:p>
          <a:p>
            <a:pPr marL="514350" indent="-514350">
              <a:buFont typeface="+mj-lt"/>
              <a:buAutoNum type="arabicPeriod"/>
            </a:pPr>
            <a:r>
              <a:rPr lang="en-US" dirty="0" smtClean="0"/>
              <a:t>Arrests emotional development</a:t>
            </a:r>
            <a:endParaRPr lang="en-US" dirty="0"/>
          </a:p>
        </p:txBody>
      </p:sp>
    </p:spTree>
    <p:extLst>
      <p:ext uri="{BB962C8B-B14F-4D97-AF65-F5344CB8AC3E}">
        <p14:creationId xmlns:p14="http://schemas.microsoft.com/office/powerpoint/2010/main" val="35868885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Alcoholism</a:t>
            </a:r>
            <a:endParaRPr lang="en-US" dirty="0"/>
          </a:p>
        </p:txBody>
      </p:sp>
      <p:sp>
        <p:nvSpPr>
          <p:cNvPr id="3" name="Content Placeholder 2"/>
          <p:cNvSpPr>
            <a:spLocks noGrp="1"/>
          </p:cNvSpPr>
          <p:nvPr>
            <p:ph idx="1"/>
          </p:nvPr>
        </p:nvSpPr>
        <p:spPr/>
        <p:txBody>
          <a:bodyPr>
            <a:normAutofit fontScale="92500"/>
          </a:bodyPr>
          <a:lstStyle/>
          <a:p>
            <a:r>
              <a:rPr lang="en-US" dirty="0" smtClean="0"/>
              <a:t>Definition:  The most widely accepted definition of alcoholism is when drinking negatively impacts three main areas of a person’s life:</a:t>
            </a:r>
          </a:p>
          <a:p>
            <a:endParaRPr lang="en-US" dirty="0"/>
          </a:p>
          <a:p>
            <a:r>
              <a:rPr lang="en-US" dirty="0" smtClean="0"/>
              <a:t>Work or School</a:t>
            </a:r>
          </a:p>
          <a:p>
            <a:r>
              <a:rPr lang="en-US" dirty="0" smtClean="0"/>
              <a:t>Friends and family relationships</a:t>
            </a:r>
          </a:p>
          <a:p>
            <a:r>
              <a:rPr lang="en-US" dirty="0" smtClean="0"/>
              <a:t>Emotional well-being</a:t>
            </a:r>
          </a:p>
          <a:p>
            <a:r>
              <a:rPr lang="en-US" dirty="0" smtClean="0"/>
              <a:t>Physical Health</a:t>
            </a:r>
            <a:endParaRPr lang="en-US" dirty="0"/>
          </a:p>
        </p:txBody>
      </p:sp>
    </p:spTree>
    <p:extLst>
      <p:ext uri="{BB962C8B-B14F-4D97-AF65-F5344CB8AC3E}">
        <p14:creationId xmlns:p14="http://schemas.microsoft.com/office/powerpoint/2010/main" val="2986294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Alcoholic Family</a:t>
            </a:r>
            <a:endParaRPr lang="en-US" dirty="0"/>
          </a:p>
        </p:txBody>
      </p:sp>
      <p:sp>
        <p:nvSpPr>
          <p:cNvPr id="3" name="Content Placeholder 2"/>
          <p:cNvSpPr>
            <a:spLocks noGrp="1"/>
          </p:cNvSpPr>
          <p:nvPr>
            <p:ph idx="1"/>
          </p:nvPr>
        </p:nvSpPr>
        <p:spPr/>
        <p:txBody>
          <a:bodyPr/>
          <a:lstStyle/>
          <a:p>
            <a:r>
              <a:rPr lang="en-US" dirty="0" smtClean="0"/>
              <a:t>Enabling (Codependency):  When the individual who is usually the spouse of an alcoholic puts their own emotions aside and allows themselves to be taken advantage of to the extreme.</a:t>
            </a:r>
          </a:p>
          <a:p>
            <a:endParaRPr lang="en-US" dirty="0"/>
          </a:p>
          <a:p>
            <a:r>
              <a:rPr lang="en-US" dirty="0" smtClean="0"/>
              <a:t>These individuals will lie and make excuses for the addict/alcoholic</a:t>
            </a:r>
            <a:endParaRPr lang="en-US" dirty="0"/>
          </a:p>
        </p:txBody>
      </p:sp>
    </p:spTree>
    <p:extLst>
      <p:ext uri="{BB962C8B-B14F-4D97-AF65-F5344CB8AC3E}">
        <p14:creationId xmlns:p14="http://schemas.microsoft.com/office/powerpoint/2010/main" val="32527752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Homeostasis</a:t>
            </a:r>
            <a:endParaRPr lang="en-US" dirty="0"/>
          </a:p>
        </p:txBody>
      </p:sp>
      <p:sp>
        <p:nvSpPr>
          <p:cNvPr id="3" name="Content Placeholder 2"/>
          <p:cNvSpPr>
            <a:spLocks noGrp="1"/>
          </p:cNvSpPr>
          <p:nvPr>
            <p:ph idx="1"/>
          </p:nvPr>
        </p:nvSpPr>
        <p:spPr/>
        <p:txBody>
          <a:bodyPr/>
          <a:lstStyle/>
          <a:p>
            <a:r>
              <a:rPr lang="en-US" dirty="0" smtClean="0"/>
              <a:t>Biologically a positive concept</a:t>
            </a:r>
          </a:p>
          <a:p>
            <a:r>
              <a:rPr lang="en-US" dirty="0" smtClean="0"/>
              <a:t>Emotionally a negative concept</a:t>
            </a:r>
          </a:p>
          <a:p>
            <a:r>
              <a:rPr lang="en-US" dirty="0" smtClean="0"/>
              <a:t>Maintaining homeostasis means keeping the negative patterns the same</a:t>
            </a:r>
          </a:p>
          <a:p>
            <a:r>
              <a:rPr lang="en-US" dirty="0" smtClean="0"/>
              <a:t>Breaking homeostasis means creating a change</a:t>
            </a:r>
          </a:p>
          <a:p>
            <a:r>
              <a:rPr lang="en-US" dirty="0" smtClean="0"/>
              <a:t>Alcoholic/drug addicted families maintain homeostasis by nature.</a:t>
            </a:r>
            <a:endParaRPr lang="en-US" dirty="0"/>
          </a:p>
        </p:txBody>
      </p:sp>
    </p:spTree>
    <p:extLst>
      <p:ext uri="{BB962C8B-B14F-4D97-AF65-F5344CB8AC3E}">
        <p14:creationId xmlns:p14="http://schemas.microsoft.com/office/powerpoint/2010/main" val="26763891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Roles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Hero:  Usually the oldest child, has to be the best at everything they do.</a:t>
            </a:r>
          </a:p>
          <a:p>
            <a:endParaRPr lang="en-US" dirty="0"/>
          </a:p>
          <a:p>
            <a:r>
              <a:rPr lang="en-US" dirty="0" smtClean="0"/>
              <a:t>Mascot:  Usually the youngest child and is the favorite of the alcoholic.  Makes jokes and relieves the tension in the family.  Is charming.</a:t>
            </a:r>
          </a:p>
          <a:p>
            <a:endParaRPr lang="en-US" dirty="0"/>
          </a:p>
          <a:p>
            <a:r>
              <a:rPr lang="en-US" dirty="0" smtClean="0"/>
              <a:t>Lost Child:  Usually the middle child of the family.  Stays away from the situation.</a:t>
            </a:r>
          </a:p>
          <a:p>
            <a:endParaRPr lang="en-US" dirty="0"/>
          </a:p>
          <a:p>
            <a:r>
              <a:rPr lang="en-US" dirty="0" smtClean="0"/>
              <a:t>Scapegoat:  Can be any age.  Gets blamed for acting out and misbehaving.  Is most likely to become an alcoholic when they get older.</a:t>
            </a:r>
          </a:p>
          <a:p>
            <a:pPr marL="0" indent="0">
              <a:buNone/>
            </a:pPr>
            <a:endParaRPr lang="en-US" dirty="0"/>
          </a:p>
          <a:p>
            <a:endParaRPr lang="en-US" dirty="0"/>
          </a:p>
        </p:txBody>
      </p:sp>
    </p:spTree>
    <p:extLst>
      <p:ext uri="{BB962C8B-B14F-4D97-AF65-F5344CB8AC3E}">
        <p14:creationId xmlns:p14="http://schemas.microsoft.com/office/powerpoint/2010/main" val="310486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a:t>
            </a:r>
            <a:endParaRPr lang="en-US" dirty="0"/>
          </a:p>
        </p:txBody>
      </p:sp>
      <p:sp>
        <p:nvSpPr>
          <p:cNvPr id="3" name="Content Placeholder 2"/>
          <p:cNvSpPr>
            <a:spLocks noGrp="1"/>
          </p:cNvSpPr>
          <p:nvPr>
            <p:ph idx="1"/>
          </p:nvPr>
        </p:nvSpPr>
        <p:spPr/>
        <p:txBody>
          <a:bodyPr/>
          <a:lstStyle/>
          <a:p>
            <a:r>
              <a:rPr lang="en-US" dirty="0" smtClean="0"/>
              <a:t>30% of Americans are obese and almost 60% are overweight.</a:t>
            </a:r>
          </a:p>
          <a:p>
            <a:endParaRPr lang="en-US" dirty="0"/>
          </a:p>
          <a:p>
            <a:r>
              <a:rPr lang="en-US" dirty="0" smtClean="0"/>
              <a:t>Portion control is a key for weight control.</a:t>
            </a:r>
          </a:p>
          <a:p>
            <a:endParaRPr lang="en-US" dirty="0"/>
          </a:p>
          <a:p>
            <a:r>
              <a:rPr lang="en-US" dirty="0" smtClean="0"/>
              <a:t>People should consume 5-9 fruits and vegetables per day.</a:t>
            </a:r>
            <a:endParaRPr lang="en-US" dirty="0"/>
          </a:p>
        </p:txBody>
      </p:sp>
    </p:spTree>
    <p:extLst>
      <p:ext uri="{BB962C8B-B14F-4D97-AF65-F5344CB8AC3E}">
        <p14:creationId xmlns:p14="http://schemas.microsoft.com/office/powerpoint/2010/main" val="121959098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lstStyle/>
          <a:p>
            <a:r>
              <a:rPr lang="en-US" dirty="0" smtClean="0"/>
              <a:t>Most common treatment for any drug or alcohol problem is the 12 step approach:</a:t>
            </a:r>
          </a:p>
          <a:p>
            <a:endParaRPr lang="en-US" dirty="0"/>
          </a:p>
          <a:p>
            <a:r>
              <a:rPr lang="en-US" dirty="0" smtClean="0"/>
              <a:t>AA-Alcoholics Anonymous</a:t>
            </a:r>
          </a:p>
          <a:p>
            <a:r>
              <a:rPr lang="en-US" dirty="0" err="1" smtClean="0"/>
              <a:t>Alanon</a:t>
            </a:r>
            <a:r>
              <a:rPr lang="en-US" dirty="0" smtClean="0"/>
              <a:t>-For spouses and family members of the alcoholic/addict</a:t>
            </a:r>
          </a:p>
          <a:p>
            <a:r>
              <a:rPr lang="en-US" dirty="0" err="1" smtClean="0"/>
              <a:t>Alateen</a:t>
            </a:r>
            <a:r>
              <a:rPr lang="en-US" dirty="0" smtClean="0"/>
              <a:t>-For teenagers of the alcoholic</a:t>
            </a:r>
          </a:p>
          <a:p>
            <a:r>
              <a:rPr lang="en-US" dirty="0" err="1" smtClean="0"/>
              <a:t>Alatot</a:t>
            </a:r>
            <a:r>
              <a:rPr lang="en-US" dirty="0" smtClean="0"/>
              <a:t>-For children of the alcoholic</a:t>
            </a:r>
            <a:endParaRPr lang="en-US" dirty="0"/>
          </a:p>
        </p:txBody>
      </p:sp>
    </p:spTree>
    <p:extLst>
      <p:ext uri="{BB962C8B-B14F-4D97-AF65-F5344CB8AC3E}">
        <p14:creationId xmlns:p14="http://schemas.microsoft.com/office/powerpoint/2010/main" val="29570203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Nicotine &amp; Tobacco</a:t>
            </a:r>
            <a:endParaRPr lang="en-US" dirty="0"/>
          </a:p>
        </p:txBody>
      </p:sp>
      <p:sp>
        <p:nvSpPr>
          <p:cNvPr id="3" name="Content Placeholder 2"/>
          <p:cNvSpPr>
            <a:spLocks noGrp="1"/>
          </p:cNvSpPr>
          <p:nvPr>
            <p:ph idx="1"/>
          </p:nvPr>
        </p:nvSpPr>
        <p:spPr/>
        <p:txBody>
          <a:bodyPr/>
          <a:lstStyle/>
          <a:p>
            <a:r>
              <a:rPr lang="en-US" dirty="0" smtClean="0"/>
              <a:t>Nicotine is a highly addictive &amp; dependent substance</a:t>
            </a:r>
          </a:p>
          <a:p>
            <a:r>
              <a:rPr lang="en-US" dirty="0" smtClean="0"/>
              <a:t>Nicotine is a stimulant within tobacco which is a depressant</a:t>
            </a:r>
          </a:p>
          <a:p>
            <a:r>
              <a:rPr lang="en-US" dirty="0" smtClean="0"/>
              <a:t>There are over 4000 chemicals in tobacco</a:t>
            </a:r>
          </a:p>
          <a:p>
            <a:r>
              <a:rPr lang="en-US" dirty="0" smtClean="0"/>
              <a:t>Long term effect of tobacco is emphysema</a:t>
            </a:r>
          </a:p>
          <a:p>
            <a:r>
              <a:rPr lang="en-US" dirty="0" err="1" smtClean="0"/>
              <a:t>Philiform</a:t>
            </a:r>
            <a:r>
              <a:rPr lang="en-US" dirty="0" smtClean="0"/>
              <a:t> </a:t>
            </a:r>
            <a:r>
              <a:rPr lang="en-US" dirty="0" err="1" smtClean="0"/>
              <a:t>Papalae</a:t>
            </a:r>
            <a:endParaRPr lang="en-US" dirty="0"/>
          </a:p>
        </p:txBody>
      </p:sp>
    </p:spTree>
    <p:extLst>
      <p:ext uri="{BB962C8B-B14F-4D97-AF65-F5344CB8AC3E}">
        <p14:creationId xmlns:p14="http://schemas.microsoft.com/office/powerpoint/2010/main" val="23148729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2 Review</a:t>
            </a:r>
            <a:endParaRPr lang="en-US" dirty="0"/>
          </a:p>
        </p:txBody>
      </p:sp>
      <p:sp>
        <p:nvSpPr>
          <p:cNvPr id="3" name="Content Placeholder 2"/>
          <p:cNvSpPr>
            <a:spLocks noGrp="1"/>
          </p:cNvSpPr>
          <p:nvPr>
            <p:ph idx="1"/>
          </p:nvPr>
        </p:nvSpPr>
        <p:spPr/>
        <p:txBody>
          <a:bodyPr/>
          <a:lstStyle/>
          <a:p>
            <a:r>
              <a:rPr lang="en-US" dirty="0" smtClean="0"/>
              <a:t>14 Questions: Nutrition &amp; Health</a:t>
            </a:r>
          </a:p>
          <a:p>
            <a:endParaRPr lang="en-US" dirty="0"/>
          </a:p>
          <a:p>
            <a:r>
              <a:rPr lang="en-US" dirty="0" smtClean="0"/>
              <a:t>21 Questions: Drugs &amp; Alcohol</a:t>
            </a:r>
          </a:p>
          <a:p>
            <a:endParaRPr lang="en-US" dirty="0"/>
          </a:p>
          <a:p>
            <a:r>
              <a:rPr lang="en-US" dirty="0" smtClean="0"/>
              <a:t>5 Questions: Smoking Video &amp; Notes</a:t>
            </a:r>
          </a:p>
          <a:p>
            <a:endParaRPr lang="en-US" dirty="0"/>
          </a:p>
          <a:p>
            <a:r>
              <a:rPr lang="en-US" dirty="0" smtClean="0"/>
              <a:t>10 Questions: True-False from Entire Unit</a:t>
            </a:r>
          </a:p>
          <a:p>
            <a:endParaRPr lang="en-US" dirty="0"/>
          </a:p>
        </p:txBody>
      </p:sp>
    </p:spTree>
    <p:extLst>
      <p:ext uri="{BB962C8B-B14F-4D97-AF65-F5344CB8AC3E}">
        <p14:creationId xmlns:p14="http://schemas.microsoft.com/office/powerpoint/2010/main" val="9292700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Essay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Alcoholism &amp; The Family</a:t>
            </a:r>
          </a:p>
          <a:p>
            <a:endParaRPr lang="en-US" dirty="0"/>
          </a:p>
          <a:p>
            <a:r>
              <a:rPr lang="en-US" dirty="0" smtClean="0"/>
              <a:t>Include: Alcoholism Definition</a:t>
            </a:r>
          </a:p>
          <a:p>
            <a:endParaRPr lang="en-US" dirty="0"/>
          </a:p>
          <a:p>
            <a:r>
              <a:rPr lang="en-US" dirty="0" smtClean="0"/>
              <a:t>Homeostasis</a:t>
            </a:r>
          </a:p>
          <a:p>
            <a:endParaRPr lang="en-US" dirty="0"/>
          </a:p>
          <a:p>
            <a:r>
              <a:rPr lang="en-US" dirty="0" smtClean="0"/>
              <a:t>Enabling</a:t>
            </a:r>
          </a:p>
          <a:p>
            <a:endParaRPr lang="en-US" dirty="0"/>
          </a:p>
          <a:p>
            <a:r>
              <a:rPr lang="en-US" dirty="0" smtClean="0"/>
              <a:t>Roles of Children in Alcoholic Family</a:t>
            </a:r>
            <a:endParaRPr lang="en-US" dirty="0"/>
          </a:p>
        </p:txBody>
      </p:sp>
    </p:spTree>
    <p:extLst>
      <p:ext uri="{BB962C8B-B14F-4D97-AF65-F5344CB8AC3E}">
        <p14:creationId xmlns:p14="http://schemas.microsoft.com/office/powerpoint/2010/main" val="3922598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Duke University</a:t>
            </a:r>
            <a:endParaRPr lang="en-US" dirty="0"/>
          </a:p>
        </p:txBody>
      </p:sp>
      <p:sp>
        <p:nvSpPr>
          <p:cNvPr id="3" name="Content Placeholder 2"/>
          <p:cNvSpPr>
            <a:spLocks noGrp="1"/>
          </p:cNvSpPr>
          <p:nvPr>
            <p:ph idx="1"/>
          </p:nvPr>
        </p:nvSpPr>
        <p:spPr/>
        <p:txBody>
          <a:bodyPr/>
          <a:lstStyle/>
          <a:p>
            <a:r>
              <a:rPr lang="en-US" dirty="0" smtClean="0"/>
              <a:t>Duke University has the best weight management control unit in the Country and one of the best in the world.</a:t>
            </a:r>
            <a:endParaRPr lang="en-US" dirty="0"/>
          </a:p>
        </p:txBody>
      </p:sp>
    </p:spTree>
    <p:extLst>
      <p:ext uri="{BB962C8B-B14F-4D97-AF65-F5344CB8AC3E}">
        <p14:creationId xmlns:p14="http://schemas.microsoft.com/office/powerpoint/2010/main" val="571282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Fruits &amp; Vegetables</a:t>
            </a:r>
            <a:endParaRPr lang="en-US" dirty="0"/>
          </a:p>
        </p:txBody>
      </p:sp>
      <p:sp>
        <p:nvSpPr>
          <p:cNvPr id="3" name="Content Placeholder 2"/>
          <p:cNvSpPr>
            <a:spLocks noGrp="1"/>
          </p:cNvSpPr>
          <p:nvPr>
            <p:ph idx="1"/>
          </p:nvPr>
        </p:nvSpPr>
        <p:spPr/>
        <p:txBody>
          <a:bodyPr>
            <a:normAutofit lnSpcReduction="10000"/>
          </a:bodyPr>
          <a:lstStyle/>
          <a:p>
            <a:r>
              <a:rPr lang="en-US" dirty="0" smtClean="0"/>
              <a:t>Best Fruits:</a:t>
            </a:r>
          </a:p>
          <a:p>
            <a:pPr lvl="1"/>
            <a:r>
              <a:rPr lang="en-US" dirty="0" smtClean="0"/>
              <a:t>Apples (especially the skin)</a:t>
            </a:r>
          </a:p>
          <a:p>
            <a:pPr lvl="1"/>
            <a:r>
              <a:rPr lang="en-US" dirty="0" smtClean="0"/>
              <a:t>Oranges (for vitamin c)</a:t>
            </a:r>
          </a:p>
          <a:p>
            <a:pPr marL="457200" lvl="1" indent="0">
              <a:buNone/>
            </a:pPr>
            <a:endParaRPr lang="en-US" dirty="0"/>
          </a:p>
          <a:p>
            <a:pPr marL="457200" lvl="1" indent="0">
              <a:buNone/>
            </a:pPr>
            <a:r>
              <a:rPr lang="en-US" dirty="0" smtClean="0"/>
              <a:t>Best Vegetables:</a:t>
            </a:r>
          </a:p>
          <a:p>
            <a:pPr marL="457200" lvl="1" indent="0">
              <a:buNone/>
            </a:pPr>
            <a:endParaRPr lang="en-US" dirty="0"/>
          </a:p>
          <a:p>
            <a:pPr marL="457200" lvl="1" indent="0">
              <a:buNone/>
            </a:pPr>
            <a:r>
              <a:rPr lang="en-US" dirty="0" smtClean="0"/>
              <a:t>Broccoli</a:t>
            </a:r>
          </a:p>
          <a:p>
            <a:pPr marL="457200" lvl="1" indent="0">
              <a:buNone/>
            </a:pPr>
            <a:r>
              <a:rPr lang="en-US" dirty="0" smtClean="0"/>
              <a:t>Spinach</a:t>
            </a:r>
          </a:p>
          <a:p>
            <a:pPr marL="457200" lvl="1" indent="0">
              <a:buNone/>
            </a:pPr>
            <a:r>
              <a:rPr lang="en-US" dirty="0" smtClean="0"/>
              <a:t>Lima Beans</a:t>
            </a:r>
            <a:endParaRPr lang="en-US" dirty="0"/>
          </a:p>
          <a:p>
            <a:pPr lvl="1"/>
            <a:endParaRPr lang="en-US" dirty="0" smtClean="0"/>
          </a:p>
          <a:p>
            <a:pPr marL="457200" lvl="1" indent="0">
              <a:buNone/>
            </a:pPr>
            <a:endParaRPr lang="en-US" dirty="0"/>
          </a:p>
          <a:p>
            <a:pPr marL="457200" lvl="1" indent="0">
              <a:buNone/>
            </a:pPr>
            <a:endParaRPr lang="en-US" dirty="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3506293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 Loss</a:t>
            </a:r>
            <a:endParaRPr lang="en-US" dirty="0"/>
          </a:p>
        </p:txBody>
      </p:sp>
      <p:sp>
        <p:nvSpPr>
          <p:cNvPr id="3" name="Content Placeholder 2"/>
          <p:cNvSpPr>
            <a:spLocks noGrp="1"/>
          </p:cNvSpPr>
          <p:nvPr>
            <p:ph idx="1"/>
          </p:nvPr>
        </p:nvSpPr>
        <p:spPr/>
        <p:txBody>
          <a:bodyPr/>
          <a:lstStyle/>
          <a:p>
            <a:r>
              <a:rPr lang="en-US" dirty="0" smtClean="0"/>
              <a:t>There are 3500 calories in a pound</a:t>
            </a:r>
          </a:p>
          <a:p>
            <a:endParaRPr lang="en-US" dirty="0"/>
          </a:p>
          <a:p>
            <a:r>
              <a:rPr lang="en-US" dirty="0" smtClean="0"/>
              <a:t>Burn more calories than you consume</a:t>
            </a:r>
          </a:p>
          <a:p>
            <a:endParaRPr lang="en-US" dirty="0"/>
          </a:p>
          <a:p>
            <a:r>
              <a:rPr lang="en-US" dirty="0" smtClean="0"/>
              <a:t>Lose 2/3 of your body weight per 10 minute </a:t>
            </a:r>
            <a:r>
              <a:rPr lang="en-US" smtClean="0"/>
              <a:t>mile jogged.</a:t>
            </a:r>
            <a:endParaRPr lang="en-US"/>
          </a:p>
        </p:txBody>
      </p:sp>
    </p:spTree>
    <p:extLst>
      <p:ext uri="{BB962C8B-B14F-4D97-AF65-F5344CB8AC3E}">
        <p14:creationId xmlns:p14="http://schemas.microsoft.com/office/powerpoint/2010/main" val="996693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Sugar Calories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1. Don't Drink Sugar Calories</a:t>
            </a:r>
          </a:p>
          <a:p>
            <a:r>
              <a:rPr lang="en-US" dirty="0"/>
              <a:t>Sugary drinks are the most fattening things you can put into your body.</a:t>
            </a:r>
          </a:p>
          <a:p>
            <a:r>
              <a:rPr lang="en-US" dirty="0"/>
              <a:t>This is because liquid sugar calories don't get registered by the brain in the same way as calories from solid foods </a:t>
            </a:r>
          </a:p>
          <a:p>
            <a:r>
              <a:rPr lang="en-US" dirty="0"/>
              <a:t>For this reason, when you drink soda, you end up eating more total </a:t>
            </a:r>
            <a:r>
              <a:rPr lang="en-US" dirty="0" smtClean="0"/>
              <a:t>calories</a:t>
            </a:r>
            <a:endParaRPr lang="en-US" dirty="0"/>
          </a:p>
          <a:p>
            <a:r>
              <a:rPr lang="en-US" dirty="0"/>
              <a:t>Sugary </a:t>
            </a:r>
            <a:r>
              <a:rPr lang="en-US" dirty="0" smtClean="0"/>
              <a:t>drinks are </a:t>
            </a:r>
            <a:r>
              <a:rPr lang="en-US" dirty="0"/>
              <a:t>strongly associated with obesity, type 2 diabetes, heart disease and all sorts of health problems </a:t>
            </a:r>
          </a:p>
          <a:p>
            <a:r>
              <a:rPr lang="en-US" dirty="0"/>
              <a:t>Keep in mind that fruit juices are almost as bad as soda in this regard. They contain just as much sugar, and the small amounts of antioxidants do NOT negate the harmful effects of the sugar</a:t>
            </a:r>
          </a:p>
          <a:p>
            <a:endParaRPr lang="en-US" dirty="0"/>
          </a:p>
        </p:txBody>
      </p:sp>
    </p:spTree>
    <p:extLst>
      <p:ext uri="{BB962C8B-B14F-4D97-AF65-F5344CB8AC3E}">
        <p14:creationId xmlns:p14="http://schemas.microsoft.com/office/powerpoint/2010/main" val="883353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1652</TotalTime>
  <Words>1844</Words>
  <Application>Microsoft Macintosh PowerPoint</Application>
  <PresentationFormat>On-screen Show (4:3)</PresentationFormat>
  <Paragraphs>310</Paragraphs>
  <Slides>53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Calibri</vt:lpstr>
      <vt:lpstr>Courier New</vt:lpstr>
      <vt:lpstr>Arial</vt:lpstr>
      <vt:lpstr>Office Theme</vt:lpstr>
      <vt:lpstr>Nutrition and Health Drugs and Alcohol</vt:lpstr>
      <vt:lpstr>6 Essential Nutrients</vt:lpstr>
      <vt:lpstr>Vitamins</vt:lpstr>
      <vt:lpstr>Minerals</vt:lpstr>
      <vt:lpstr>Obesity</vt:lpstr>
      <vt:lpstr>Duke University</vt:lpstr>
      <vt:lpstr>Fruits &amp; Vegetables</vt:lpstr>
      <vt:lpstr>Weight Loss</vt:lpstr>
      <vt:lpstr>Sugar Calories</vt:lpstr>
      <vt:lpstr>Nuts</vt:lpstr>
      <vt:lpstr>Junk Food</vt:lpstr>
      <vt:lpstr>Coffee</vt:lpstr>
      <vt:lpstr>Fish</vt:lpstr>
      <vt:lpstr>Sleep</vt:lpstr>
      <vt:lpstr>Insomnia</vt:lpstr>
      <vt:lpstr>Probiotics &amp; Fiber</vt:lpstr>
      <vt:lpstr>Water</vt:lpstr>
      <vt:lpstr>Meats</vt:lpstr>
      <vt:lpstr>Fruits &amp; Vegetables</vt:lpstr>
      <vt:lpstr>Protein</vt:lpstr>
      <vt:lpstr>Cardio</vt:lpstr>
      <vt:lpstr>Drugs &amp; Alcohol</vt:lpstr>
      <vt:lpstr>Weights</vt:lpstr>
      <vt:lpstr>Trans Fats</vt:lpstr>
      <vt:lpstr>Herbs &amp; Spices</vt:lpstr>
      <vt:lpstr>Belly Fat</vt:lpstr>
      <vt:lpstr>Eggs</vt:lpstr>
      <vt:lpstr>Drugs &amp; Alcohol</vt:lpstr>
      <vt:lpstr>Dran Shop Law</vt:lpstr>
      <vt:lpstr>Drinking &amp; Driving</vt:lpstr>
      <vt:lpstr>Texting and Driving</vt:lpstr>
      <vt:lpstr>Drugs</vt:lpstr>
      <vt:lpstr>Stimulants</vt:lpstr>
      <vt:lpstr>Caffeine </vt:lpstr>
      <vt:lpstr>Ritalin</vt:lpstr>
      <vt:lpstr>Cocaine</vt:lpstr>
      <vt:lpstr>Methamphetamine</vt:lpstr>
      <vt:lpstr>Steroids</vt:lpstr>
      <vt:lpstr>Red Bull &amp; 5 Hour Energy</vt:lpstr>
      <vt:lpstr>PCP</vt:lpstr>
      <vt:lpstr>Depressants</vt:lpstr>
      <vt:lpstr>Alcohol</vt:lpstr>
      <vt:lpstr>Codeine &amp; Barbiturates</vt:lpstr>
      <vt:lpstr>Marijuana</vt:lpstr>
      <vt:lpstr>Negative Effects of Marijuana</vt:lpstr>
      <vt:lpstr> Alcoholism</vt:lpstr>
      <vt:lpstr>The Alcoholic Family</vt:lpstr>
      <vt:lpstr>Homeostasis</vt:lpstr>
      <vt:lpstr>4 Roles</vt:lpstr>
      <vt:lpstr>Treatment</vt:lpstr>
      <vt:lpstr>Nicotine &amp; Tobacco</vt:lpstr>
      <vt:lpstr>Test 2 Review</vt:lpstr>
      <vt:lpstr>Essay</vt:lpstr>
    </vt:vector>
  </TitlesOfParts>
  <Company>OPUSD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and Health</dc:title>
  <dc:creator>Jeff Appell</dc:creator>
  <cp:lastModifiedBy>Microsoft Office User</cp:lastModifiedBy>
  <cp:revision>31</cp:revision>
  <dcterms:created xsi:type="dcterms:W3CDTF">2011-09-03T22:03:28Z</dcterms:created>
  <dcterms:modified xsi:type="dcterms:W3CDTF">2017-08-21T04:15:05Z</dcterms:modified>
</cp:coreProperties>
</file>