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sldIdLst>
    <p:sldId id="256" r:id="rId2"/>
    <p:sldId id="269" r:id="rId3"/>
    <p:sldId id="257" r:id="rId4"/>
    <p:sldId id="261" r:id="rId5"/>
    <p:sldId id="270" r:id="rId6"/>
    <p:sldId id="271" r:id="rId7"/>
    <p:sldId id="272" r:id="rId8"/>
    <p:sldId id="262" r:id="rId9"/>
    <p:sldId id="264" r:id="rId10"/>
    <p:sldId id="265" r:id="rId11"/>
    <p:sldId id="263" r:id="rId12"/>
    <p:sldId id="268" r:id="rId13"/>
    <p:sldId id="260" r:id="rId14"/>
    <p:sldId id="266" r:id="rId15"/>
    <p:sldId id="267"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5167" autoAdjust="0"/>
  </p:normalViewPr>
  <p:slideViewPr>
    <p:cSldViewPr>
      <p:cViewPr varScale="1">
        <p:scale>
          <a:sx n="110" d="100"/>
          <a:sy n="110" d="100"/>
        </p:scale>
        <p:origin x="-16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3A19BA-A212-4030-A9D7-7F73C03B1AD8}" type="datetimeFigureOut">
              <a:rPr lang="en-US" smtClean="0"/>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7C7594E5-546A-4A14-AE0D-87C7C478EF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A19BA-A212-4030-A9D7-7F73C03B1AD8}" type="datetimeFigureOut">
              <a:rPr lang="en-US" smtClean="0"/>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A19BA-A212-4030-A9D7-7F73C03B1AD8}" type="datetimeFigureOut">
              <a:rPr lang="en-US" smtClean="0"/>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3A19BA-A212-4030-A9D7-7F73C03B1AD8}" type="datetimeFigureOut">
              <a:rPr lang="en-US" smtClean="0"/>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3A19BA-A212-4030-A9D7-7F73C03B1AD8}" type="datetimeFigureOut">
              <a:rPr lang="en-US" smtClean="0"/>
              <a:t>12/15/2012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3A19BA-A212-4030-A9D7-7F73C03B1AD8}" type="datetimeFigureOut">
              <a:rPr lang="en-US" smtClean="0"/>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594E5-546A-4A14-AE0D-87C7C478EF68}"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03A19BA-A212-4030-A9D7-7F73C03B1AD8}" type="datetimeFigureOut">
              <a:rPr lang="en-US" smtClean="0"/>
              <a:t>12/15/2012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594E5-546A-4A14-AE0D-87C7C478EF6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03A19BA-A212-4030-A9D7-7F73C03B1AD8}" type="datetimeFigureOut">
              <a:rPr lang="en-US" smtClean="0"/>
              <a:t>12/15/2012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03A19BA-A212-4030-A9D7-7F73C03B1AD8}" type="datetimeFigureOut">
              <a:rPr lang="en-US" smtClean="0"/>
              <a:t>12/15/2012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594E5-546A-4A14-AE0D-87C7C478E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3A19BA-A212-4030-A9D7-7F73C03B1AD8}" type="datetimeFigureOut">
              <a:rPr lang="en-US" smtClean="0"/>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594E5-546A-4A14-AE0D-87C7C478EF68}"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3A19BA-A212-4030-A9D7-7F73C03B1AD8}" type="datetimeFigureOut">
              <a:rPr lang="en-US" smtClean="0"/>
              <a:t>12/15/2012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594E5-546A-4A14-AE0D-87C7C478EF68}"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A03A19BA-A212-4030-A9D7-7F73C03B1AD8}" type="datetimeFigureOut">
              <a:rPr lang="en-US" smtClean="0"/>
              <a:t>12/15/2012</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7C7594E5-546A-4A14-AE0D-87C7C478EF6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NEW ECONOMICS</a:t>
            </a:r>
            <a:br>
              <a:rPr lang="en-US" dirty="0" smtClean="0"/>
            </a:br>
            <a:r>
              <a:rPr lang="en-US" sz="2000" i="1" dirty="0" smtClean="0"/>
              <a:t>of the 18</a:t>
            </a:r>
            <a:r>
              <a:rPr lang="en-US" sz="2000" i="1" baseline="30000" dirty="0" smtClean="0"/>
              <a:t>th</a:t>
            </a:r>
            <a:r>
              <a:rPr lang="en-US" sz="2000" i="1" dirty="0" smtClean="0"/>
              <a:t> century</a:t>
            </a:r>
            <a:endParaRPr lang="en-US" sz="2000" i="1" dirty="0"/>
          </a:p>
        </p:txBody>
      </p:sp>
      <p:sp>
        <p:nvSpPr>
          <p:cNvPr id="5" name="Subtitle 4"/>
          <p:cNvSpPr>
            <a:spLocks noGrp="1"/>
          </p:cNvSpPr>
          <p:nvPr>
            <p:ph type="subTitle" idx="1"/>
          </p:nvPr>
        </p:nvSpPr>
        <p:spPr/>
        <p:txBody>
          <a:bodyPr/>
          <a:lstStyle/>
          <a:p>
            <a:r>
              <a:rPr lang="en-US" i="1" dirty="0" smtClean="0"/>
              <a:t>by Justin Liu, taxi-driving </a:t>
            </a:r>
            <a:r>
              <a:rPr lang="en-US" i="1" dirty="0" err="1" smtClean="0"/>
              <a:t>extraordinairre</a:t>
            </a:r>
            <a:endParaRPr lang="en-US" i="1" dirty="0" smtClean="0"/>
          </a:p>
        </p:txBody>
      </p:sp>
      <p:sp>
        <p:nvSpPr>
          <p:cNvPr id="4" name="Subtitle 2"/>
          <p:cNvSpPr txBox="1">
            <a:spLocks/>
          </p:cNvSpPr>
          <p:nvPr/>
        </p:nvSpPr>
        <p:spPr>
          <a:xfrm rot="360000">
            <a:off x="3352899" y="4919316"/>
            <a:ext cx="4836456" cy="104084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9568055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SEIGNEURIALISM</a:t>
            </a:r>
            <a:endParaRPr lang="en-US" dirty="0"/>
          </a:p>
        </p:txBody>
      </p:sp>
      <p:sp>
        <p:nvSpPr>
          <p:cNvPr id="2" name="Content Placeholder 1"/>
          <p:cNvSpPr>
            <a:spLocks noGrp="1"/>
          </p:cNvSpPr>
          <p:nvPr>
            <p:ph idx="1"/>
          </p:nvPr>
        </p:nvSpPr>
        <p:spPr>
          <a:xfrm>
            <a:off x="685800" y="1295400"/>
            <a:ext cx="4800600" cy="4572000"/>
          </a:xfrm>
        </p:spPr>
        <p:txBody>
          <a:bodyPr>
            <a:normAutofit fontScale="77500" lnSpcReduction="20000"/>
          </a:bodyPr>
          <a:lstStyle/>
          <a:p>
            <a:r>
              <a:rPr lang="en-US" dirty="0" smtClean="0"/>
              <a:t>In western Europe, however, serfdom was less prominent, and the system of </a:t>
            </a:r>
            <a:r>
              <a:rPr lang="en-US" dirty="0" err="1" smtClean="0"/>
              <a:t>seigneurialism</a:t>
            </a:r>
            <a:r>
              <a:rPr lang="en-US" dirty="0" smtClean="0"/>
              <a:t> was more common. This system contrasted greatly with that of serfdom in the east, as, though it still involved peasants, it seemed relatively more civilized in </a:t>
            </a:r>
            <a:r>
              <a:rPr lang="en-US" dirty="0" smtClean="0"/>
              <a:t>its proceedings.</a:t>
            </a:r>
          </a:p>
          <a:p>
            <a:r>
              <a:rPr lang="en-US" dirty="0" smtClean="0"/>
              <a:t>The peasants under a noble under the </a:t>
            </a:r>
            <a:r>
              <a:rPr lang="en-US" dirty="0" err="1" smtClean="0"/>
              <a:t>seigneurial</a:t>
            </a:r>
            <a:r>
              <a:rPr lang="en-US" dirty="0" smtClean="0"/>
              <a:t> system owed obligations and various fees to the landowner as a price for dependence on the lord and his land. With this relationship came the establishments of the lord of civil court, laws, and rights that were given to each of his subjects.</a:t>
            </a:r>
          </a:p>
          <a:p>
            <a:r>
              <a:rPr lang="en-US" dirty="0" smtClean="0"/>
              <a:t>The </a:t>
            </a:r>
            <a:r>
              <a:rPr lang="en-US" dirty="0" err="1" smtClean="0"/>
              <a:t>seigneurial</a:t>
            </a:r>
            <a:r>
              <a:rPr lang="en-US" dirty="0" smtClean="0"/>
              <a:t> system was very prominent in the European countries of France, Germany, Spanish, and Italy.</a:t>
            </a:r>
          </a:p>
          <a:p>
            <a:r>
              <a:rPr lang="en-US" dirty="0" smtClean="0"/>
              <a:t>The </a:t>
            </a:r>
            <a:r>
              <a:rPr lang="en-US" dirty="0" err="1" smtClean="0"/>
              <a:t>seigneurial</a:t>
            </a:r>
            <a:r>
              <a:rPr lang="en-US" dirty="0" smtClean="0"/>
              <a:t> system did not promote technological innovation, as customs and traditions were the surest guides of the peasants who did not want to act radically or become inventive when they were satisfied with their current methods.</a:t>
            </a:r>
            <a:endParaRPr lang="en-US" dirty="0" smtClean="0"/>
          </a:p>
          <a:p>
            <a:endParaRPr lang="en-US" dirty="0"/>
          </a:p>
        </p:txBody>
      </p:sp>
      <p:pic>
        <p:nvPicPr>
          <p:cNvPr id="9218" name="Picture 2" descr="http://www.pc.gc.ca/lhn-nhs/qc/fortchambly/natcul/natcul2/~/media/lhn-nhs/qc/fortchambly/g-z/natcul2k_img1.ashx?w=250&amp;h=327&amp;as=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5943600" y="1447800"/>
            <a:ext cx="2381250" cy="3114676"/>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4648200"/>
            <a:ext cx="245745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dirty="0" smtClean="0"/>
              <a:t>Land allocation under the </a:t>
            </a:r>
            <a:r>
              <a:rPr lang="en-US" sz="1600" dirty="0" err="1" smtClean="0"/>
              <a:t>seigneurial</a:t>
            </a:r>
            <a:r>
              <a:rPr lang="en-US" sz="1600" dirty="0" smtClean="0"/>
              <a:t> system (“Land Concessions…”).</a:t>
            </a:r>
            <a:endParaRPr lang="en-US" sz="1600" dirty="0"/>
          </a:p>
        </p:txBody>
      </p:sp>
    </p:spTree>
    <p:extLst>
      <p:ext uri="{BB962C8B-B14F-4D97-AF65-F5344CB8AC3E}">
        <p14:creationId xmlns:p14="http://schemas.microsoft.com/office/powerpoint/2010/main" val="1762843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 </a:t>
            </a:r>
            <a:r>
              <a:rPr lang="en-US" dirty="0" smtClean="0"/>
              <a:t>Field System &amp; </a:t>
            </a:r>
            <a:r>
              <a:rPr lang="en-US" dirty="0" smtClean="0"/>
              <a:t>ENCLOSURE</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In Britain, most of the lands of the villages were under the </a:t>
            </a:r>
            <a:r>
              <a:rPr lang="en-US" b="1" dirty="0" smtClean="0">
                <a:effectLst>
                  <a:outerShdw blurRad="38100" dist="38100" dir="2700000" algn="tl">
                    <a:srgbClr val="000000">
                      <a:alpha val="43137"/>
                    </a:srgbClr>
                  </a:outerShdw>
                </a:effectLst>
              </a:rPr>
              <a:t>open-field system, </a:t>
            </a:r>
            <a:r>
              <a:rPr lang="en-US" dirty="0" smtClean="0"/>
              <a:t>in which strips of land were owned and much of it was relatively disorganized in terms of ownership. The open-field system limited any sort of technological innovations or increased efficiency at the time.</a:t>
            </a:r>
          </a:p>
          <a:p>
            <a:r>
              <a:rPr lang="en-US" dirty="0" smtClean="0"/>
              <a:t>Landowners desired to enclose their own properties. However, this was not allowed without the consent of all others of the village and landowning neighbors. This was done though enclosure acts issued by Parliament for a specific village in which the land of the village was to be compacted and enclosed for each landowner. In the 1750s, 156 acts of enclosure were passed; from in the first decade of the nineteenth century, 906 were passed (Chambers 537).</a:t>
            </a:r>
          </a:p>
          <a:p>
            <a:r>
              <a:rPr lang="en-US" dirty="0" smtClean="0"/>
              <a:t>The </a:t>
            </a:r>
            <a:r>
              <a:rPr lang="en-US" b="1" dirty="0" smtClean="0">
                <a:effectLst>
                  <a:outerShdw blurRad="38100" dist="38100" dir="2700000" algn="tl">
                    <a:srgbClr val="000000">
                      <a:alpha val="43137"/>
                    </a:srgbClr>
                  </a:outerShdw>
                </a:effectLst>
              </a:rPr>
              <a:t>enclosure movement </a:t>
            </a:r>
            <a:r>
              <a:rPr lang="en-US" dirty="0" smtClean="0"/>
              <a:t>had socially impacted those villages in that the poor could not utilize what was before the common land, and thus many had to sell what little land they had left for themselves and move to the cities. </a:t>
            </a:r>
            <a:endParaRPr lang="en-US" dirty="0"/>
          </a:p>
        </p:txBody>
      </p:sp>
    </p:spTree>
    <p:extLst>
      <p:ext uri="{BB962C8B-B14F-4D97-AF65-F5344CB8AC3E}">
        <p14:creationId xmlns:p14="http://schemas.microsoft.com/office/powerpoint/2010/main" val="20527961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MERCANTILISM</a:t>
            </a:r>
            <a:endParaRPr lang="en-US" dirty="0"/>
          </a:p>
        </p:txBody>
      </p:sp>
      <p:sp>
        <p:nvSpPr>
          <p:cNvPr id="2" name="Content Placeholder 1"/>
          <p:cNvSpPr>
            <a:spLocks noGrp="1"/>
          </p:cNvSpPr>
          <p:nvPr>
            <p:ph idx="1"/>
          </p:nvPr>
        </p:nvSpPr>
        <p:spPr>
          <a:xfrm>
            <a:off x="685800" y="1219200"/>
            <a:ext cx="5486400" cy="3733800"/>
          </a:xfrm>
        </p:spPr>
        <p:txBody>
          <a:bodyPr>
            <a:noAutofit/>
          </a:bodyPr>
          <a:lstStyle/>
          <a:p>
            <a:r>
              <a:rPr lang="en-US" sz="1590" dirty="0" smtClean="0"/>
              <a:t>The</a:t>
            </a:r>
            <a:r>
              <a:rPr lang="en-US" sz="1590" b="1" dirty="0" smtClean="0"/>
              <a:t> </a:t>
            </a:r>
            <a:r>
              <a:rPr lang="en-US" sz="1590" b="1" dirty="0" smtClean="0">
                <a:effectLst>
                  <a:outerShdw blurRad="38100" dist="38100" dir="2700000" algn="tl">
                    <a:srgbClr val="000000">
                      <a:alpha val="43137"/>
                    </a:srgbClr>
                  </a:outerShdw>
                </a:effectLst>
              </a:rPr>
              <a:t>mercantilist policy</a:t>
            </a:r>
            <a:r>
              <a:rPr lang="en-US" sz="1590" dirty="0" smtClean="0">
                <a:effectLst>
                  <a:outerShdw blurRad="38100" dist="38100" dir="2700000" algn="tl">
                    <a:srgbClr val="000000">
                      <a:alpha val="43137"/>
                    </a:srgbClr>
                  </a:outerShdw>
                </a:effectLst>
              </a:rPr>
              <a:t> </a:t>
            </a:r>
            <a:r>
              <a:rPr lang="en-US" sz="1590" dirty="0" smtClean="0"/>
              <a:t>is an economic doctrine in which </a:t>
            </a:r>
            <a:r>
              <a:rPr lang="en-US" sz="1590" dirty="0"/>
              <a:t>the government </a:t>
            </a:r>
            <a:r>
              <a:rPr lang="en-US" sz="1590" dirty="0" smtClean="0"/>
              <a:t>controls </a:t>
            </a:r>
            <a:r>
              <a:rPr lang="en-US" sz="1590" dirty="0"/>
              <a:t>the majority of the foreign economic affairs of the country, also employing a balance of </a:t>
            </a:r>
            <a:r>
              <a:rPr lang="en-US" sz="1590" dirty="0" smtClean="0"/>
              <a:t>trade and a higher number of exports over imports. This is based off of the idea that there is a limited amount of bullion and that the only way for one country to prosper is at the expense of another.</a:t>
            </a:r>
            <a:endParaRPr lang="en-US" sz="1590" dirty="0"/>
          </a:p>
          <a:p>
            <a:r>
              <a:rPr lang="en-US" sz="1590" dirty="0" smtClean="0"/>
              <a:t>The mercantilist policy was utilized by the governments in order to gain economic advantage over other countries through a balance of trade in crops and manufactured goods, exploitation of colonies, and establishment of control over imports and exports through tariffs and prohibitions.</a:t>
            </a:r>
          </a:p>
          <a:p>
            <a:r>
              <a:rPr lang="en-US" sz="1590" dirty="0"/>
              <a:t>Several European powers, including Britain, France, and Prussia, were originally mercantilist </a:t>
            </a:r>
            <a:r>
              <a:rPr lang="en-US" sz="1590" dirty="0" smtClean="0"/>
              <a:t>countries. Gradually, a less government-controlled economy began to be supported by manufacturers and factory owners in the laissez-faire economic theory (Chambers 543). </a:t>
            </a:r>
            <a:endParaRPr lang="en-US" sz="1590" dirty="0"/>
          </a:p>
          <a:p>
            <a:endParaRPr lang="en-US" sz="1590" dirty="0"/>
          </a:p>
        </p:txBody>
      </p:sp>
      <p:pic>
        <p:nvPicPr>
          <p:cNvPr id="5122" name="Picture 2" descr="http://mercantilism3.wikispaces.com/file/view/MERKK.jpg/93327630/490x232/MER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2472396"/>
            <a:ext cx="2667001" cy="1268187"/>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399" y="3807023"/>
            <a:ext cx="2667001"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t>An example of balance of trade</a:t>
            </a:r>
          </a:p>
          <a:p>
            <a:pPr algn="ctr"/>
            <a:r>
              <a:rPr lang="en-US" sz="1400" dirty="0" smtClean="0"/>
              <a:t>(“Mercantilism”).</a:t>
            </a:r>
            <a:endParaRPr lang="en-US" sz="1400" dirty="0"/>
          </a:p>
        </p:txBody>
      </p:sp>
    </p:spTree>
    <p:extLst>
      <p:ext uri="{BB962C8B-B14F-4D97-AF65-F5344CB8AC3E}">
        <p14:creationId xmlns:p14="http://schemas.microsoft.com/office/powerpoint/2010/main" val="25387233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LAISSEZ-FAIRE</a:t>
            </a:r>
            <a:endParaRPr lang="en-US" dirty="0"/>
          </a:p>
        </p:txBody>
      </p:sp>
      <p:sp>
        <p:nvSpPr>
          <p:cNvPr id="2" name="Content Placeholder 1"/>
          <p:cNvSpPr>
            <a:spLocks noGrp="1"/>
          </p:cNvSpPr>
          <p:nvPr>
            <p:ph idx="1"/>
          </p:nvPr>
        </p:nvSpPr>
        <p:spPr>
          <a:xfrm>
            <a:off x="685800" y="1306463"/>
            <a:ext cx="5029200" cy="3951337"/>
          </a:xfrm>
        </p:spPr>
        <p:txBody>
          <a:bodyPr>
            <a:noAutofit/>
          </a:bodyPr>
          <a:lstStyle/>
          <a:p>
            <a:r>
              <a:rPr lang="en-US" sz="1600" dirty="0" smtClean="0"/>
              <a:t>The </a:t>
            </a:r>
            <a:r>
              <a:rPr lang="en-US" sz="1600" b="1" i="1" dirty="0" smtClean="0">
                <a:effectLst>
                  <a:outerShdw blurRad="38100" dist="38100" dir="2700000" algn="tl">
                    <a:srgbClr val="000000">
                      <a:alpha val="43137"/>
                    </a:srgbClr>
                  </a:outerShdw>
                </a:effectLst>
              </a:rPr>
              <a:t>laissez-faire</a:t>
            </a:r>
            <a:r>
              <a:rPr lang="en-US" sz="1600" b="1" dirty="0" smtClean="0"/>
              <a:t> </a:t>
            </a:r>
            <a:r>
              <a:rPr lang="en-US" sz="1600" dirty="0" smtClean="0"/>
              <a:t>economic doctrine, first </a:t>
            </a:r>
            <a:r>
              <a:rPr lang="en-US" sz="1600" dirty="0" smtClean="0"/>
              <a:t>coined by Jean-Baptiste Colbert</a:t>
            </a:r>
            <a:r>
              <a:rPr lang="en-US" sz="1600" dirty="0" smtClean="0"/>
              <a:t>, consists of allowing parties to pursue their own economic interests </a:t>
            </a:r>
            <a:r>
              <a:rPr lang="en-US" sz="1600" i="1" dirty="0" smtClean="0"/>
              <a:t>without</a:t>
            </a:r>
            <a:r>
              <a:rPr lang="en-US" sz="1600" dirty="0" smtClean="0"/>
              <a:t> government interference</a:t>
            </a:r>
            <a:r>
              <a:rPr lang="en-US" sz="1600" dirty="0" smtClean="0"/>
              <a:t>. This doctrine was developed in opposition of the mercantilist policy.</a:t>
            </a:r>
          </a:p>
          <a:p>
            <a:r>
              <a:rPr lang="en-US" sz="1600" dirty="0" smtClean="0"/>
              <a:t>The laissez-faire economic doctrine was advocated by a Scottish philosopher by the name of </a:t>
            </a:r>
            <a:r>
              <a:rPr lang="en-US" sz="1600" b="1" dirty="0" smtClean="0">
                <a:effectLst>
                  <a:outerShdw blurRad="38100" dist="38100" dir="2700000" algn="tl">
                    <a:srgbClr val="000000">
                      <a:alpha val="43137"/>
                    </a:srgbClr>
                  </a:outerShdw>
                </a:effectLst>
              </a:rPr>
              <a:t>Adam Smith </a:t>
            </a:r>
            <a:r>
              <a:rPr lang="en-US" sz="1600" dirty="0" smtClean="0"/>
              <a:t>in his</a:t>
            </a:r>
            <a:r>
              <a:rPr lang="en-US" sz="1600" i="1" dirty="0" smtClean="0"/>
              <a:t> An Inquiry into the Nature and Causes of the Wealth of Nations</a:t>
            </a:r>
            <a:r>
              <a:rPr lang="en-US" sz="1600" dirty="0" smtClean="0"/>
              <a:t>, written in 1776.</a:t>
            </a:r>
          </a:p>
          <a:p>
            <a:r>
              <a:rPr lang="en-US" sz="1600" dirty="0" smtClean="0"/>
              <a:t>Such an economic theory began to gain support throughout Britain and, eventually, throughout France, leading to the guilds and restrictive trade of France and the laws regulating apprenticeships of Britain to be completely dissolved in the 1790s, allowing economic growth and increased industrialization.</a:t>
            </a:r>
          </a:p>
          <a:p>
            <a:endParaRPr lang="en-US" sz="1600" dirty="0"/>
          </a:p>
        </p:txBody>
      </p:sp>
      <p:sp>
        <p:nvSpPr>
          <p:cNvPr id="4" name="TextBox 3"/>
          <p:cNvSpPr txBox="1"/>
          <p:nvPr/>
        </p:nvSpPr>
        <p:spPr>
          <a:xfrm>
            <a:off x="6096000" y="4619446"/>
            <a:ext cx="22098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400" i="1" dirty="0" smtClean="0"/>
              <a:t>Wealth of Nations </a:t>
            </a:r>
            <a:r>
              <a:rPr lang="en-US" sz="1400" dirty="0" smtClean="0"/>
              <a:t>by Adam Smith </a:t>
            </a:r>
            <a:r>
              <a:rPr lang="en-US" sz="1400" dirty="0" smtClean="0"/>
              <a:t>(</a:t>
            </a:r>
            <a:r>
              <a:rPr lang="en-US" sz="1400" dirty="0" err="1" smtClean="0"/>
              <a:t>Streminger</a:t>
            </a:r>
            <a:r>
              <a:rPr lang="en-US" sz="1400" dirty="0" smtClean="0"/>
              <a:t>)</a:t>
            </a:r>
            <a:endParaRPr lang="en-US" sz="1400" dirty="0"/>
          </a:p>
        </p:txBody>
      </p:sp>
      <p:pic>
        <p:nvPicPr>
          <p:cNvPr id="4098" name="Picture 2" descr="File:Wealth of 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19687"/>
            <a:ext cx="2514600" cy="3009495"/>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554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TRIANGULAR TRADE</a:t>
            </a:r>
            <a:endParaRPr lang="en-US" dirty="0"/>
          </a:p>
        </p:txBody>
      </p:sp>
      <p:sp>
        <p:nvSpPr>
          <p:cNvPr id="2" name="Content Placeholder 1"/>
          <p:cNvSpPr>
            <a:spLocks noGrp="1"/>
          </p:cNvSpPr>
          <p:nvPr>
            <p:ph idx="1"/>
          </p:nvPr>
        </p:nvSpPr>
        <p:spPr>
          <a:xfrm>
            <a:off x="762000" y="1295400"/>
            <a:ext cx="4114800" cy="4572000"/>
          </a:xfrm>
        </p:spPr>
        <p:txBody>
          <a:bodyPr>
            <a:normAutofit fontScale="77500" lnSpcReduction="20000"/>
          </a:bodyPr>
          <a:lstStyle/>
          <a:p>
            <a:r>
              <a:rPr lang="en-US" dirty="0" smtClean="0"/>
              <a:t>Great Britain, a very economically prosperous country at the time, participated greatly in what is known as </a:t>
            </a:r>
            <a:r>
              <a:rPr lang="en-US" b="1" dirty="0" smtClean="0">
                <a:effectLst>
                  <a:outerShdw blurRad="38100" dist="38100" dir="2700000" algn="tl">
                    <a:srgbClr val="000000">
                      <a:alpha val="43137"/>
                    </a:srgbClr>
                  </a:outerShdw>
                </a:effectLst>
              </a:rPr>
              <a:t>triangular trade</a:t>
            </a:r>
            <a:r>
              <a:rPr lang="en-US" dirty="0" smtClean="0"/>
              <a:t>, which is trading between the home country and two overseas areas, such as the country’s colonies.</a:t>
            </a:r>
          </a:p>
          <a:p>
            <a:r>
              <a:rPr lang="en-US" dirty="0" smtClean="0"/>
              <a:t>The most important of these colonies were in New England and the West Indies. The triangular trade between Great Britain and its colonies allowed for a great diversification of distributed goods and trades.</a:t>
            </a:r>
          </a:p>
          <a:p>
            <a:r>
              <a:rPr lang="en-US" dirty="0" smtClean="0"/>
              <a:t>From Britain to New England were paper, knives, pots, and blankets; from New England to the West Indies, fish oil, fish, beef, and timber; and from the West Indies to Britain, sugar (Chambers 544).</a:t>
            </a:r>
          </a:p>
          <a:p>
            <a:r>
              <a:rPr lang="en-US" dirty="0" smtClean="0"/>
              <a:t>Another variation of triangular trade included the exchange of slaves in West Africa.</a:t>
            </a:r>
            <a:endParaRPr lang="en-US" dirty="0"/>
          </a:p>
        </p:txBody>
      </p:sp>
      <p:pic>
        <p:nvPicPr>
          <p:cNvPr id="10242" name="Picture 2" descr="http://www.britarch.ac.uk/ba/ba94/slave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352800" cy="2362200"/>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40" y="4563685"/>
            <a:ext cx="1814920"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dirty="0" smtClean="0"/>
              <a:t>(“Triangular Trade”)</a:t>
            </a:r>
            <a:endParaRPr lang="en-US" sz="1600" dirty="0"/>
          </a:p>
        </p:txBody>
      </p:sp>
    </p:spTree>
    <p:extLst>
      <p:ext uri="{BB962C8B-B14F-4D97-AF65-F5344CB8AC3E}">
        <p14:creationId xmlns:p14="http://schemas.microsoft.com/office/powerpoint/2010/main" val="11786110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Empires</a:t>
            </a:r>
            <a:endParaRPr lang="en-US" dirty="0"/>
          </a:p>
        </p:txBody>
      </p:sp>
      <p:sp>
        <p:nvSpPr>
          <p:cNvPr id="2" name="Content Placeholder 1"/>
          <p:cNvSpPr>
            <a:spLocks noGrp="1"/>
          </p:cNvSpPr>
          <p:nvPr>
            <p:ph idx="1"/>
          </p:nvPr>
        </p:nvSpPr>
        <p:spPr/>
        <p:txBody>
          <a:bodyPr>
            <a:normAutofit fontScale="92500"/>
          </a:bodyPr>
          <a:lstStyle/>
          <a:p>
            <a:r>
              <a:rPr lang="en-US" dirty="0" smtClean="0"/>
              <a:t>During the eighteenth century, a war known as the “Great War for Empire” occurred between the British and the French in an effort to subdue one another and destroy any economic advantage one may have over the other. The majority of the victories went to Britain, and so Britain gained access to the lands of India and a new empire.</a:t>
            </a:r>
          </a:p>
          <a:p>
            <a:r>
              <a:rPr lang="en-US" dirty="0" smtClean="0"/>
              <a:t>Portugal, Spain, and the Netherlands all receded from their global expansion and became relatively passive and neutral in their international affairs.</a:t>
            </a:r>
          </a:p>
          <a:p>
            <a:r>
              <a:rPr lang="en-US" dirty="0" smtClean="0"/>
              <a:t>The Dutch’s economy fell drastically as the English and the French did not wish to depend on them in their economic affairs. Thus, the Dutch adapted and became financial brokers, working more in the stock market and the bank rather than in trade, as they had before (Chambers 542).</a:t>
            </a:r>
            <a:endParaRPr lang="en-US" dirty="0" smtClean="0"/>
          </a:p>
          <a:p>
            <a:endParaRPr lang="en-US" dirty="0"/>
          </a:p>
        </p:txBody>
      </p:sp>
    </p:spTree>
    <p:extLst>
      <p:ext uri="{BB962C8B-B14F-4D97-AF65-F5344CB8AC3E}">
        <p14:creationId xmlns:p14="http://schemas.microsoft.com/office/powerpoint/2010/main" val="33247889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Autofit/>
          </a:bodyPr>
          <a:lstStyle/>
          <a:p>
            <a:r>
              <a:rPr lang="en-US" sz="1400" dirty="0" smtClean="0"/>
              <a:t>Berg</a:t>
            </a:r>
            <a:r>
              <a:rPr lang="en-US" sz="1400" dirty="0"/>
              <a:t>, Maxine. </a:t>
            </a:r>
            <a:r>
              <a:rPr lang="en-US" sz="1400" i="1" dirty="0"/>
              <a:t>The Age of Manufactures, 1700-1820: Industry, Innovation, and Work in Britain</a:t>
            </a:r>
            <a:r>
              <a:rPr lang="en-US" sz="1400" dirty="0"/>
              <a:t>. </a:t>
            </a:r>
            <a:r>
              <a:rPr lang="en-US" sz="1400" dirty="0" smtClean="0"/>
              <a:t>	London</a:t>
            </a:r>
            <a:r>
              <a:rPr lang="en-US" sz="1400" dirty="0"/>
              <a:t>: </a:t>
            </a:r>
            <a:r>
              <a:rPr lang="en-US" sz="1400" dirty="0" err="1"/>
              <a:t>Routledge</a:t>
            </a:r>
            <a:r>
              <a:rPr lang="en-US" sz="1400" dirty="0"/>
              <a:t>, 1994. Print. </a:t>
            </a:r>
          </a:p>
          <a:p>
            <a:r>
              <a:rPr lang="en-US" sz="1400" dirty="0"/>
              <a:t>Chambers, Mortimer. </a:t>
            </a:r>
            <a:r>
              <a:rPr lang="en-US" sz="1400" i="1" dirty="0"/>
              <a:t>The Western Experience.</a:t>
            </a:r>
            <a:r>
              <a:rPr lang="en-US" sz="1400" dirty="0"/>
              <a:t> 9th ed. Boston: McGraw-Hill, 2007. Print. </a:t>
            </a:r>
          </a:p>
          <a:p>
            <a:r>
              <a:rPr lang="en-US" sz="1400" dirty="0" err="1"/>
              <a:t>Floud</a:t>
            </a:r>
            <a:r>
              <a:rPr lang="en-US" sz="1400" dirty="0"/>
              <a:t>, Roderick, and Paul Johnson. </a:t>
            </a:r>
            <a:r>
              <a:rPr lang="en-US" sz="1400" i="1" dirty="0"/>
              <a:t>The Cambridge Economic History of Modern Britain. Vol. 1: </a:t>
            </a:r>
            <a:r>
              <a:rPr lang="en-US" sz="1400" i="1" dirty="0" smtClean="0"/>
              <a:t>	</a:t>
            </a:r>
            <a:r>
              <a:rPr lang="en-US" sz="1400" i="1" dirty="0" err="1" smtClean="0"/>
              <a:t>Industrialisation</a:t>
            </a:r>
            <a:r>
              <a:rPr lang="en-US" sz="1400" i="1" dirty="0"/>
              <a:t>, 1700-1860.</a:t>
            </a:r>
            <a:r>
              <a:rPr lang="en-US" sz="1400" dirty="0"/>
              <a:t> Cambridge: Cambridge UP, 2004. Print. </a:t>
            </a:r>
          </a:p>
          <a:p>
            <a:r>
              <a:rPr lang="en-US" sz="1400" dirty="0"/>
              <a:t>"</a:t>
            </a:r>
            <a:r>
              <a:rPr lang="en-US" sz="1400" dirty="0" err="1"/>
              <a:t>Jethro</a:t>
            </a:r>
            <a:r>
              <a:rPr lang="en-US" sz="1400" dirty="0"/>
              <a:t> </a:t>
            </a:r>
            <a:r>
              <a:rPr lang="en-US" sz="1400" dirty="0" err="1"/>
              <a:t>Tull</a:t>
            </a:r>
            <a:r>
              <a:rPr lang="en-US" sz="1400" dirty="0"/>
              <a:t>." </a:t>
            </a:r>
            <a:r>
              <a:rPr lang="en-US" sz="1400" i="1" dirty="0"/>
              <a:t>Berkshire History</a:t>
            </a:r>
            <a:r>
              <a:rPr lang="en-US" sz="1400" dirty="0"/>
              <a:t>. </a:t>
            </a:r>
            <a:r>
              <a:rPr lang="en-US" sz="1400" dirty="0" err="1"/>
              <a:t>N.p</a:t>
            </a:r>
            <a:r>
              <a:rPr lang="en-US" sz="1400" dirty="0"/>
              <a:t>., </a:t>
            </a:r>
            <a:r>
              <a:rPr lang="en-US" sz="1400" dirty="0" err="1"/>
              <a:t>n.d.</a:t>
            </a:r>
            <a:r>
              <a:rPr lang="en-US" sz="1400" dirty="0"/>
              <a:t> Web. 19 Dec. 2012. </a:t>
            </a:r>
          </a:p>
          <a:p>
            <a:r>
              <a:rPr lang="en-US" sz="1400" dirty="0"/>
              <a:t>Knight, Charles. </a:t>
            </a:r>
            <a:r>
              <a:rPr lang="en-US" sz="1400" i="1" dirty="0"/>
              <a:t>The Popular History of England</a:t>
            </a:r>
            <a:r>
              <a:rPr lang="en-US" sz="1400" dirty="0"/>
              <a:t>. New York: J.W. Lovell, 1880. Print. </a:t>
            </a:r>
          </a:p>
          <a:p>
            <a:r>
              <a:rPr lang="en-US" sz="1400" dirty="0"/>
              <a:t>"Land Concessions Based on the </a:t>
            </a:r>
            <a:r>
              <a:rPr lang="en-US" sz="1400" dirty="0" err="1"/>
              <a:t>Seigneurial</a:t>
            </a:r>
            <a:r>
              <a:rPr lang="en-US" sz="1400" dirty="0"/>
              <a:t> System." </a:t>
            </a:r>
            <a:r>
              <a:rPr lang="en-US" sz="1400" i="1" dirty="0"/>
              <a:t>Parks Canada</a:t>
            </a:r>
            <a:r>
              <a:rPr lang="en-US" sz="1400" dirty="0"/>
              <a:t>. </a:t>
            </a:r>
            <a:r>
              <a:rPr lang="en-US" sz="1400" dirty="0" err="1"/>
              <a:t>N.p</a:t>
            </a:r>
            <a:r>
              <a:rPr lang="en-US" sz="1400" dirty="0"/>
              <a:t>., </a:t>
            </a:r>
            <a:r>
              <a:rPr lang="en-US" sz="1400" dirty="0" err="1"/>
              <a:t>n.d.</a:t>
            </a:r>
            <a:r>
              <a:rPr lang="en-US" sz="1400" dirty="0"/>
              <a:t> Web. 19 </a:t>
            </a:r>
            <a:r>
              <a:rPr lang="en-US" sz="1400" dirty="0" smtClean="0"/>
              <a:t>Dec. 2012</a:t>
            </a:r>
            <a:r>
              <a:rPr lang="en-US" sz="1400" dirty="0"/>
              <a:t>. </a:t>
            </a:r>
            <a:r>
              <a:rPr lang="en-US" sz="1400" dirty="0" smtClean="0"/>
              <a:t>	&lt;</a:t>
            </a:r>
            <a:r>
              <a:rPr lang="en-US" sz="1400" dirty="0"/>
              <a:t>http://www.pc.gc.ca/lhn-nhs/qc/fortchambly/natcul/natcul2/k.aspx&gt;. </a:t>
            </a:r>
          </a:p>
          <a:p>
            <a:r>
              <a:rPr lang="en-US" sz="1400" dirty="0"/>
              <a:t>"Mercantilism." </a:t>
            </a:r>
            <a:r>
              <a:rPr lang="en-US" sz="1400" i="1" dirty="0"/>
              <a:t>Mercantilism3</a:t>
            </a:r>
            <a:r>
              <a:rPr lang="en-US" sz="1400" dirty="0"/>
              <a:t>. </a:t>
            </a:r>
            <a:r>
              <a:rPr lang="en-US" sz="1400" dirty="0" err="1"/>
              <a:t>N.p</a:t>
            </a:r>
            <a:r>
              <a:rPr lang="en-US" sz="1400" dirty="0"/>
              <a:t>., </a:t>
            </a:r>
            <a:r>
              <a:rPr lang="en-US" sz="1400" dirty="0" err="1"/>
              <a:t>n.d.</a:t>
            </a:r>
            <a:r>
              <a:rPr lang="en-US" sz="1400" dirty="0"/>
              <a:t> Web. 19 Dec. 2012. </a:t>
            </a:r>
          </a:p>
          <a:p>
            <a:r>
              <a:rPr lang="en-US" sz="1400" dirty="0"/>
              <a:t>Ogilvie, </a:t>
            </a:r>
            <a:r>
              <a:rPr lang="en-US" sz="1400" dirty="0" err="1"/>
              <a:t>Sheilagh</a:t>
            </a:r>
            <a:r>
              <a:rPr lang="en-US" sz="1400" dirty="0"/>
              <a:t> C., and Markus </a:t>
            </a:r>
            <a:r>
              <a:rPr lang="en-US" sz="1400" dirty="0" err="1"/>
              <a:t>Cerman</a:t>
            </a:r>
            <a:r>
              <a:rPr lang="en-US" sz="1400" dirty="0"/>
              <a:t>. </a:t>
            </a:r>
            <a:r>
              <a:rPr lang="en-US" sz="1400" i="1" dirty="0"/>
              <a:t>European Proto-industrialization: An Introductory </a:t>
            </a:r>
            <a:r>
              <a:rPr lang="en-US" sz="1400" i="1" dirty="0" smtClean="0"/>
              <a:t>	Handbook</a:t>
            </a:r>
            <a:r>
              <a:rPr lang="en-US" sz="1400" dirty="0"/>
              <a:t>. Cambridge [England: Cambridge UP, 1996. Print. </a:t>
            </a:r>
          </a:p>
          <a:p>
            <a:r>
              <a:rPr lang="en-US" sz="1400" dirty="0" smtClean="0"/>
              <a:t>Olsen, Kirstin. </a:t>
            </a:r>
            <a:r>
              <a:rPr lang="en-US" sz="1400" i="1" dirty="0" smtClean="0"/>
              <a:t>Daily Life in 18th-century England</a:t>
            </a:r>
            <a:r>
              <a:rPr lang="en-US" sz="1400" dirty="0" smtClean="0"/>
              <a:t>. Westport, CT: Greenwood, 1999. Print. </a:t>
            </a:r>
            <a:r>
              <a:rPr lang="en-US" sz="1400" dirty="0"/>
              <a:t/>
            </a:r>
            <a:br>
              <a:rPr lang="en-US" sz="1400" dirty="0"/>
            </a:br>
            <a:endParaRPr lang="en-US" sz="1400" dirty="0"/>
          </a:p>
        </p:txBody>
      </p:sp>
    </p:spTree>
    <p:extLst>
      <p:ext uri="{BB962C8B-B14F-4D97-AF65-F5344CB8AC3E}">
        <p14:creationId xmlns:p14="http://schemas.microsoft.com/office/powerpoint/2010/main" val="3340810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r>
              <a:rPr lang="en-US" i="1" dirty="0" smtClean="0"/>
              <a:t>(continued)</a:t>
            </a:r>
            <a:endParaRPr lang="en-US" i="1" dirty="0"/>
          </a:p>
        </p:txBody>
      </p:sp>
      <p:sp>
        <p:nvSpPr>
          <p:cNvPr id="3" name="Content Placeholder 2"/>
          <p:cNvSpPr>
            <a:spLocks noGrp="1"/>
          </p:cNvSpPr>
          <p:nvPr>
            <p:ph idx="1"/>
          </p:nvPr>
        </p:nvSpPr>
        <p:spPr/>
        <p:txBody>
          <a:bodyPr>
            <a:noAutofit/>
          </a:bodyPr>
          <a:lstStyle/>
          <a:p>
            <a:r>
              <a:rPr lang="en-US" sz="1400" dirty="0"/>
              <a:t>Perry, Marvin, Myrna Chase, James R. Jacob, Margaret C. Jacob, and Laue Theodore H. Von. </a:t>
            </a:r>
            <a:r>
              <a:rPr lang="en-US" sz="1400" i="1" dirty="0"/>
              <a:t>Western </a:t>
            </a:r>
            <a:r>
              <a:rPr lang="en-US" sz="1400" i="1" dirty="0" smtClean="0"/>
              <a:t>	Civilization</a:t>
            </a:r>
            <a:r>
              <a:rPr lang="en-US" sz="1400" i="1" dirty="0"/>
              <a:t>: Ideas, Politics, and Society</a:t>
            </a:r>
            <a:r>
              <a:rPr lang="en-US" sz="1400" dirty="0"/>
              <a:t>. </a:t>
            </a:r>
            <a:r>
              <a:rPr lang="en-US" sz="1400" dirty="0" err="1"/>
              <a:t>N.p</a:t>
            </a:r>
            <a:r>
              <a:rPr lang="en-US" sz="1400" dirty="0"/>
              <a:t>.: </a:t>
            </a:r>
            <a:r>
              <a:rPr lang="en-US" sz="1400" dirty="0" err="1"/>
              <a:t>n.p</a:t>
            </a:r>
            <a:r>
              <a:rPr lang="en-US" sz="1400" dirty="0"/>
              <a:t>., </a:t>
            </a:r>
            <a:r>
              <a:rPr lang="en-US" sz="1400" dirty="0" err="1"/>
              <a:t>n.d.</a:t>
            </a:r>
            <a:r>
              <a:rPr lang="en-US" sz="1400" dirty="0"/>
              <a:t> Print. </a:t>
            </a:r>
          </a:p>
          <a:p>
            <a:r>
              <a:rPr lang="en-US" sz="1400" dirty="0"/>
              <a:t>"Primary Sources: The Industrial Revolution." </a:t>
            </a:r>
            <a:r>
              <a:rPr lang="en-US" sz="1400" i="1" dirty="0"/>
              <a:t>The University of North Carolina at Pembroke</a:t>
            </a:r>
            <a:r>
              <a:rPr lang="en-US" sz="1400" dirty="0"/>
              <a:t>. </a:t>
            </a:r>
            <a:r>
              <a:rPr lang="en-US" sz="1400" dirty="0" err="1"/>
              <a:t>N.p</a:t>
            </a:r>
            <a:r>
              <a:rPr lang="en-US" sz="1400" dirty="0"/>
              <a:t>., </a:t>
            </a:r>
            <a:r>
              <a:rPr lang="en-US" sz="1400" dirty="0" err="1"/>
              <a:t>n.d.</a:t>
            </a:r>
            <a:r>
              <a:rPr lang="en-US" sz="1400" dirty="0"/>
              <a:t> Web. </a:t>
            </a:r>
            <a:r>
              <a:rPr lang="en-US" sz="1400" dirty="0" smtClean="0"/>
              <a:t>	19 </a:t>
            </a:r>
            <a:r>
              <a:rPr lang="en-US" sz="1400" dirty="0"/>
              <a:t>Dec. 2012. </a:t>
            </a:r>
          </a:p>
          <a:p>
            <a:r>
              <a:rPr lang="en-US" sz="1400" dirty="0"/>
              <a:t>"Proto-industrialization." </a:t>
            </a:r>
            <a:r>
              <a:rPr lang="en-US" sz="1400" i="1" dirty="0" err="1"/>
              <a:t>UnderstandingSociety</a:t>
            </a:r>
            <a:r>
              <a:rPr lang="en-US" sz="1400" dirty="0"/>
              <a:t>. </a:t>
            </a:r>
            <a:r>
              <a:rPr lang="en-US" sz="1400" dirty="0" err="1"/>
              <a:t>N.p</a:t>
            </a:r>
            <a:r>
              <a:rPr lang="en-US" sz="1400" dirty="0"/>
              <a:t>., 14 Sept. 2010. Web. 19 Dec. 2012. </a:t>
            </a:r>
          </a:p>
          <a:p>
            <a:r>
              <a:rPr lang="en-US" sz="1400" dirty="0"/>
              <a:t>"Richard Arkwright in "Cotton Then and Now"" </a:t>
            </a:r>
            <a:r>
              <a:rPr lang="en-US" sz="1400" i="1" dirty="0" err="1"/>
              <a:t>Belper</a:t>
            </a:r>
            <a:r>
              <a:rPr lang="en-US" sz="1400" i="1" dirty="0"/>
              <a:t> Derbyshire</a:t>
            </a:r>
            <a:r>
              <a:rPr lang="en-US" sz="1400" dirty="0"/>
              <a:t>. </a:t>
            </a:r>
            <a:r>
              <a:rPr lang="en-US" sz="1400" dirty="0" err="1"/>
              <a:t>N.p</a:t>
            </a:r>
            <a:r>
              <a:rPr lang="en-US" sz="1400" dirty="0"/>
              <a:t>., 27 July 2011. Web. 19 Dec. </a:t>
            </a:r>
            <a:r>
              <a:rPr lang="en-US" sz="1400" dirty="0" smtClean="0"/>
              <a:t>	2012</a:t>
            </a:r>
            <a:r>
              <a:rPr lang="en-US" sz="1400" dirty="0"/>
              <a:t>. </a:t>
            </a:r>
          </a:p>
          <a:p>
            <a:r>
              <a:rPr lang="en-US" sz="1400" dirty="0"/>
              <a:t>"Serfs and Peasants..." </a:t>
            </a:r>
            <a:r>
              <a:rPr lang="en-US" sz="1400" i="1" dirty="0" err="1"/>
              <a:t>Subversify</a:t>
            </a:r>
            <a:r>
              <a:rPr lang="en-US" sz="1400" i="1" dirty="0"/>
              <a:t> Magazine</a:t>
            </a:r>
            <a:r>
              <a:rPr lang="en-US" sz="1400" dirty="0"/>
              <a:t>. </a:t>
            </a:r>
            <a:r>
              <a:rPr lang="en-US" sz="1400" dirty="0" err="1"/>
              <a:t>N.p</a:t>
            </a:r>
            <a:r>
              <a:rPr lang="en-US" sz="1400" dirty="0"/>
              <a:t>., 27 Jan. 2012. Web. 19 Dec. 2012. </a:t>
            </a:r>
          </a:p>
          <a:p>
            <a:r>
              <a:rPr lang="en-US" sz="1400" dirty="0" err="1"/>
              <a:t>Streminger</a:t>
            </a:r>
            <a:r>
              <a:rPr lang="en-US" sz="1400" dirty="0"/>
              <a:t>, Gerhard. </a:t>
            </a:r>
            <a:r>
              <a:rPr lang="en-US" sz="1400" i="1" dirty="0"/>
              <a:t>Wealth of Nations</a:t>
            </a:r>
            <a:r>
              <a:rPr lang="en-US" sz="1400" dirty="0"/>
              <a:t>. Digital image. </a:t>
            </a:r>
            <a:r>
              <a:rPr lang="en-US" sz="1400" i="1" dirty="0"/>
              <a:t>Gerhard </a:t>
            </a:r>
            <a:r>
              <a:rPr lang="en-US" sz="1400" i="1" dirty="0" err="1"/>
              <a:t>Streminger</a:t>
            </a:r>
            <a:r>
              <a:rPr lang="en-US" sz="1400" dirty="0"/>
              <a:t>. </a:t>
            </a:r>
            <a:r>
              <a:rPr lang="en-US" sz="1400" dirty="0" err="1"/>
              <a:t>N.p</a:t>
            </a:r>
            <a:r>
              <a:rPr lang="en-US" sz="1400" dirty="0"/>
              <a:t>., </a:t>
            </a:r>
            <a:r>
              <a:rPr lang="en-US" sz="1400" dirty="0" err="1"/>
              <a:t>n.d.</a:t>
            </a:r>
            <a:r>
              <a:rPr lang="en-US" sz="1400" dirty="0"/>
              <a:t> Web. 18 Dec. 2012. </a:t>
            </a:r>
            <a:r>
              <a:rPr lang="en-US" sz="1400" dirty="0" smtClean="0"/>
              <a:t>	&lt;</a:t>
            </a:r>
            <a:r>
              <a:rPr lang="en-US" sz="1400" dirty="0"/>
              <a:t>http://members.aon.at/gstremin/zeit_smith.htm&gt;. </a:t>
            </a:r>
          </a:p>
          <a:p>
            <a:r>
              <a:rPr lang="en-US" sz="1400" dirty="0"/>
              <a:t>Tranter, N. L. </a:t>
            </a:r>
            <a:r>
              <a:rPr lang="en-US" sz="1400" i="1" dirty="0"/>
              <a:t>Population since the Industrial Revolution; the Case of England and Wales</a:t>
            </a:r>
            <a:r>
              <a:rPr lang="en-US" sz="1400" dirty="0"/>
              <a:t>. New York: Barnes &amp; </a:t>
            </a:r>
            <a:r>
              <a:rPr lang="en-US" sz="1400" dirty="0" smtClean="0"/>
              <a:t>	Noble</a:t>
            </a:r>
            <a:r>
              <a:rPr lang="en-US" sz="1400" dirty="0"/>
              <a:t>, 1973. Print. </a:t>
            </a:r>
          </a:p>
          <a:p>
            <a:r>
              <a:rPr lang="en-US" sz="1400" dirty="0"/>
              <a:t>"Triangular Trade." </a:t>
            </a:r>
            <a:r>
              <a:rPr lang="en-US" sz="1400" i="1" dirty="0"/>
              <a:t>Abel Danger</a:t>
            </a:r>
            <a:r>
              <a:rPr lang="en-US" sz="1400" dirty="0"/>
              <a:t>. </a:t>
            </a:r>
            <a:r>
              <a:rPr lang="en-US" sz="1400" dirty="0" err="1"/>
              <a:t>N.p</a:t>
            </a:r>
            <a:r>
              <a:rPr lang="en-US" sz="1400" dirty="0"/>
              <a:t>., 28 Sept. 2010. Web. 19 Dec. 2012. </a:t>
            </a:r>
          </a:p>
          <a:p>
            <a:r>
              <a:rPr lang="en-US" sz="1400" dirty="0"/>
              <a:t>Webb, Robert N. </a:t>
            </a:r>
            <a:r>
              <a:rPr lang="en-US" sz="1400" i="1" dirty="0"/>
              <a:t>James Watt: Inventor of a Steam Engine</a:t>
            </a:r>
            <a:r>
              <a:rPr lang="en-US" sz="1400" dirty="0"/>
              <a:t>. New York: Franklin Watts, 1970. Print. </a:t>
            </a:r>
          </a:p>
        </p:txBody>
      </p:sp>
    </p:spTree>
    <p:extLst>
      <p:ext uri="{BB962C8B-B14F-4D97-AF65-F5344CB8AC3E}">
        <p14:creationId xmlns:p14="http://schemas.microsoft.com/office/powerpoint/2010/main" val="255532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 Growth &amp; Inflation</a:t>
            </a:r>
            <a:endParaRPr lang="en-US" dirty="0"/>
          </a:p>
        </p:txBody>
      </p:sp>
      <p:sp>
        <p:nvSpPr>
          <p:cNvPr id="3" name="Content Placeholder 2"/>
          <p:cNvSpPr>
            <a:spLocks noGrp="1"/>
          </p:cNvSpPr>
          <p:nvPr>
            <p:ph idx="1"/>
          </p:nvPr>
        </p:nvSpPr>
        <p:spPr>
          <a:xfrm>
            <a:off x="769189" y="1230263"/>
            <a:ext cx="7467600" cy="3951337"/>
          </a:xfrm>
        </p:spPr>
        <p:txBody>
          <a:bodyPr>
            <a:normAutofit/>
          </a:bodyPr>
          <a:lstStyle/>
          <a:p>
            <a:r>
              <a:rPr lang="en-US" sz="1600" dirty="0" smtClean="0"/>
              <a:t>A trend of </a:t>
            </a:r>
            <a:r>
              <a:rPr lang="en-US" sz="1600" b="1" dirty="0" smtClean="0">
                <a:effectLst>
                  <a:outerShdw blurRad="38100" dist="38100" dir="2700000" algn="tl">
                    <a:srgbClr val="000000">
                      <a:alpha val="43137"/>
                    </a:srgbClr>
                  </a:outerShdw>
                </a:effectLst>
              </a:rPr>
              <a:t>population growth </a:t>
            </a:r>
            <a:r>
              <a:rPr lang="en-US" sz="1600" dirty="0" smtClean="0"/>
              <a:t>was seen across all of Western Europe beginning in the 1700’s due to the conditions, leading to either a fall in mortality rates, which occurred on the continent, or a rise in birth rates, which occurred in England</a:t>
            </a:r>
            <a:r>
              <a:rPr lang="en-US" sz="1600" dirty="0" smtClean="0"/>
              <a:t>.</a:t>
            </a:r>
          </a:p>
          <a:p>
            <a:r>
              <a:rPr lang="en-US" sz="1600" dirty="0" smtClean="0"/>
              <a:t>The rise in population aided economic growth beginning in circa 1730 all the way until 1815.  However,  it also led to </a:t>
            </a:r>
            <a:r>
              <a:rPr lang="en-US" sz="1600" b="1" dirty="0" smtClean="0">
                <a:effectLst>
                  <a:outerShdw blurRad="38100" dist="38100" dir="2700000" algn="tl">
                    <a:srgbClr val="000000">
                      <a:alpha val="43137"/>
                    </a:srgbClr>
                  </a:outerShdw>
                </a:effectLst>
              </a:rPr>
              <a:t>profit inflation </a:t>
            </a:r>
            <a:r>
              <a:rPr lang="en-US" sz="1600" dirty="0" smtClean="0"/>
              <a:t>in several countries due to the increasing demand for food, services, and goods.  </a:t>
            </a:r>
          </a:p>
          <a:p>
            <a:r>
              <a:rPr lang="en-US" sz="1600" dirty="0" smtClean="0"/>
              <a:t>Examples of the price increases can be seen in France; between 1726 and 1789, the prices rose on an average of about 65%. The price of grains rose higher and rents shot up. The wages increased only about 22%, thus leading to major competition for employment and profits increased for tenants and manufacturers (Olsen 198). </a:t>
            </a:r>
          </a:p>
          <a:p>
            <a:r>
              <a:rPr lang="en-US" sz="1600" dirty="0" smtClean="0"/>
              <a:t>The accompaniment of low wages with price increases led to many social and economic effects for those of the countryside and merchants and manufacturers within the cities.</a:t>
            </a:r>
            <a:endParaRPr lang="en-US" sz="16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23" t="1277" r="1923" b="17473"/>
          <a:stretch/>
        </p:blipFill>
        <p:spPr>
          <a:xfrm>
            <a:off x="4876800" y="4978880"/>
            <a:ext cx="3962400" cy="1646208"/>
          </a:xfrm>
          <a:prstGeom prst="rect">
            <a:avLst/>
          </a:prstGeom>
          <a:effectLst>
            <a:outerShdw blurRad="546100" sx="102000" sy="102000" algn="ctr" rotWithShape="0">
              <a:prstClr val="black">
                <a:alpha val="40000"/>
              </a:prstClr>
            </a:outerShdw>
          </a:effectLst>
        </p:spPr>
      </p:pic>
      <p:sp>
        <p:nvSpPr>
          <p:cNvPr id="4" name="TextBox 3"/>
          <p:cNvSpPr txBox="1"/>
          <p:nvPr/>
        </p:nvSpPr>
        <p:spPr>
          <a:xfrm>
            <a:off x="4951562" y="4640326"/>
            <a:ext cx="381000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dirty="0" smtClean="0"/>
              <a:t>(Tranter)</a:t>
            </a:r>
            <a:endParaRPr lang="en-US" sz="1600" dirty="0"/>
          </a:p>
        </p:txBody>
      </p:sp>
    </p:spTree>
    <p:extLst>
      <p:ext uri="{BB962C8B-B14F-4D97-AF65-F5344CB8AC3E}">
        <p14:creationId xmlns:p14="http://schemas.microsoft.com/office/powerpoint/2010/main" val="17713117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PROTOINDUSTIALIZATION</a:t>
            </a:r>
            <a:endParaRPr lang="en-US" dirty="0"/>
          </a:p>
        </p:txBody>
      </p:sp>
      <p:sp>
        <p:nvSpPr>
          <p:cNvPr id="3" name="Content Placeholder 2"/>
          <p:cNvSpPr>
            <a:spLocks noGrp="1"/>
          </p:cNvSpPr>
          <p:nvPr>
            <p:ph idx="1"/>
          </p:nvPr>
        </p:nvSpPr>
        <p:spPr>
          <a:xfrm>
            <a:off x="685800" y="1371600"/>
            <a:ext cx="4267200" cy="4114800"/>
          </a:xfrm>
        </p:spPr>
        <p:txBody>
          <a:bodyPr>
            <a:normAutofit fontScale="77500" lnSpcReduction="20000"/>
          </a:bodyPr>
          <a:lstStyle/>
          <a:p>
            <a:r>
              <a:rPr lang="en-US" b="1" dirty="0" smtClean="0">
                <a:effectLst>
                  <a:outerShdw blurRad="38100" dist="38100" dir="2700000" algn="tl">
                    <a:srgbClr val="000000">
                      <a:alpha val="43137"/>
                    </a:srgbClr>
                  </a:outerShdw>
                </a:effectLst>
              </a:rPr>
              <a:t>Protoindustrialization</a:t>
            </a:r>
            <a:r>
              <a:rPr lang="en-US" dirty="0" smtClean="0"/>
              <a:t> is the period before the industrial revolution and the major institutions of the factory systems. </a:t>
            </a:r>
          </a:p>
          <a:p>
            <a:r>
              <a:rPr lang="en-US" dirty="0" smtClean="0"/>
              <a:t>This period of economic development consisted mainly of the putting-out system for goods such as textiles. The putting-out system was mainly controlled by merchants, as they supplied the raw materials needed to manufacture goods to rura</a:t>
            </a:r>
            <a:r>
              <a:rPr lang="en-US" dirty="0" smtClean="0"/>
              <a:t>l families (Berg 60).</a:t>
            </a:r>
          </a:p>
          <a:p>
            <a:r>
              <a:rPr lang="en-US" dirty="0" smtClean="0"/>
              <a:t>Protoindustrialization had many effects on that society in many aspects. Not only did it help increase capital and revenue for rural families, but it also led to growth in the urban cities and an increase in marriages for more production in rural industries (Ogilvie 2).</a:t>
            </a:r>
          </a:p>
          <a:p>
            <a:r>
              <a:rPr lang="en-US" dirty="0" smtClean="0"/>
              <a:t>With these benefits of protoindustrialization, though, was the lack of technological innovation that later spurred the industrial revolution.</a:t>
            </a:r>
            <a:endParaRPr lang="en-US" dirty="0"/>
          </a:p>
        </p:txBody>
      </p:sp>
      <p:pic>
        <p:nvPicPr>
          <p:cNvPr id="6146" name="Picture 2" descr="http://2.bp.blogspot.com/_1-xvEOICRwA/TIgR3d8y3qI/AAAAAAAACs0/6fZo2foigu4/s1600/spinning+sho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5" t="11809" r="7744" b="3731"/>
          <a:stretch/>
        </p:blipFill>
        <p:spPr bwMode="auto">
          <a:xfrm>
            <a:off x="5181600" y="1843450"/>
            <a:ext cx="3427562" cy="2423750"/>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4264223"/>
            <a:ext cx="3581400"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t>(“Proto-industrialization”)</a:t>
            </a:r>
            <a:endParaRPr lang="en-US" sz="1400" dirty="0"/>
          </a:p>
        </p:txBody>
      </p:sp>
    </p:spTree>
    <p:extLst>
      <p:ext uri="{BB962C8B-B14F-4D97-AF65-F5344CB8AC3E}">
        <p14:creationId xmlns:p14="http://schemas.microsoft.com/office/powerpoint/2010/main" val="10145456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INDUSTRIALIZATION</a:t>
            </a:r>
            <a:endParaRPr lang="en-US" dirty="0"/>
          </a:p>
        </p:txBody>
      </p:sp>
      <p:sp>
        <p:nvSpPr>
          <p:cNvPr id="2" name="Content Placeholder 1"/>
          <p:cNvSpPr>
            <a:spLocks noGrp="1"/>
          </p:cNvSpPr>
          <p:nvPr>
            <p:ph idx="1"/>
          </p:nvPr>
        </p:nvSpPr>
        <p:spPr>
          <a:xfrm>
            <a:off x="609600" y="1295400"/>
            <a:ext cx="7772400" cy="3733800"/>
          </a:xfrm>
        </p:spPr>
        <p:txBody>
          <a:bodyPr>
            <a:normAutofit/>
          </a:bodyPr>
          <a:lstStyle/>
          <a:p>
            <a:r>
              <a:rPr lang="en-US" sz="1800" dirty="0" smtClean="0"/>
              <a:t>The beginning of the </a:t>
            </a:r>
            <a:r>
              <a:rPr lang="en-US" sz="1800" b="1" dirty="0" smtClean="0">
                <a:effectLst>
                  <a:outerShdw blurRad="38100" dist="38100" dir="2700000" algn="tl">
                    <a:srgbClr val="000000">
                      <a:alpha val="43137"/>
                    </a:srgbClr>
                  </a:outerShdw>
                </a:effectLst>
              </a:rPr>
              <a:t>industrial revolution </a:t>
            </a:r>
            <a:r>
              <a:rPr lang="en-US" sz="1800" dirty="0" smtClean="0"/>
              <a:t>allowed for a shift in focus from agriculture to industry, as well as an increase in urban </a:t>
            </a:r>
            <a:r>
              <a:rPr lang="en-US" sz="1800" dirty="0" smtClean="0"/>
              <a:t>population across the western countries of Europe, such as England and France.</a:t>
            </a:r>
          </a:p>
          <a:p>
            <a:r>
              <a:rPr lang="en-US" sz="1800" dirty="0" smtClean="0"/>
              <a:t>With the industrial revolution came the institution factory systems in an effort to increase production and gross domestic product efficiently through the use of machinery developed during the eighteenth century. </a:t>
            </a:r>
          </a:p>
          <a:p>
            <a:r>
              <a:rPr lang="en-US" sz="1800" dirty="0" smtClean="0"/>
              <a:t>Such was so that it was evident that along with the growth in population was the increase in gross domestic product of the countries in their industries and agriculture over the course of the eighteenth century to the early nineteenth.</a:t>
            </a:r>
            <a:endParaRPr lang="en-US" sz="1800" dirty="0"/>
          </a:p>
        </p:txBody>
      </p:sp>
      <p:sp>
        <p:nvSpPr>
          <p:cNvPr id="4" name="TextBox 3"/>
          <p:cNvSpPr txBox="1"/>
          <p:nvPr/>
        </p:nvSpPr>
        <p:spPr>
          <a:xfrm>
            <a:off x="4925330" y="4191000"/>
            <a:ext cx="2360390" cy="338554"/>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dirty="0" smtClean="0"/>
              <a:t>(</a:t>
            </a:r>
            <a:r>
              <a:rPr lang="en-US" sz="1600" dirty="0" err="1" smtClean="0"/>
              <a:t>Floud</a:t>
            </a:r>
            <a:r>
              <a:rPr lang="en-US" sz="1600" dirty="0" smtClean="0"/>
              <a:t> and McCloskey 47)</a:t>
            </a:r>
            <a:endParaRPr lang="en-US" sz="160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81525"/>
            <a:ext cx="50482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3573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Arkwright’s Water frame</a:t>
            </a:r>
            <a:endParaRPr lang="en-US" dirty="0"/>
          </a:p>
        </p:txBody>
      </p:sp>
      <p:sp>
        <p:nvSpPr>
          <p:cNvPr id="3" name="Content Placeholder 2"/>
          <p:cNvSpPr>
            <a:spLocks noGrp="1"/>
          </p:cNvSpPr>
          <p:nvPr>
            <p:ph idx="1"/>
          </p:nvPr>
        </p:nvSpPr>
        <p:spPr>
          <a:xfrm>
            <a:off x="685800" y="1524000"/>
            <a:ext cx="4419600" cy="3733800"/>
          </a:xfrm>
        </p:spPr>
        <p:txBody>
          <a:bodyPr/>
          <a:lstStyle/>
          <a:p>
            <a:r>
              <a:rPr lang="en-US" dirty="0" smtClean="0"/>
              <a:t>In response to the uneven efficiency in the production of textiles, </a:t>
            </a:r>
            <a:r>
              <a:rPr lang="en-US" b="1" dirty="0" smtClean="0">
                <a:effectLst>
                  <a:outerShdw blurRad="38100" dist="38100" dir="2700000" algn="tl">
                    <a:srgbClr val="000000">
                      <a:alpha val="43137"/>
                    </a:srgbClr>
                  </a:outerShdw>
                </a:effectLst>
              </a:rPr>
              <a:t>Richard Arkwright</a:t>
            </a:r>
            <a:r>
              <a:rPr lang="en-US" dirty="0" smtClean="0"/>
              <a:t> invented a water frame that was automatically run through the utilization of waterpower.</a:t>
            </a:r>
          </a:p>
          <a:p>
            <a:r>
              <a:rPr lang="en-US" dirty="0" smtClean="0"/>
              <a:t>It drew and spun cotton fibers, making them into threads very quickly. Thus Arkwright contributed to the increased efficiency in production of textiles through usage of water (Berg 210).</a:t>
            </a:r>
            <a:endParaRPr lang="en-US" dirty="0"/>
          </a:p>
        </p:txBody>
      </p:sp>
      <p:pic>
        <p:nvPicPr>
          <p:cNvPr id="1026" name="Picture 2" descr="http://www.belper-research.com/images/strutt-mills/waterframe%20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1711176"/>
            <a:ext cx="3324225" cy="2479824"/>
          </a:xfrm>
          <a:prstGeom prst="rect">
            <a:avLst/>
          </a:prstGeom>
          <a:noFill/>
          <a:effectLst>
            <a:outerShdw blurRad="4064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3884" y="4191000"/>
            <a:ext cx="3324225"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1400" dirty="0" smtClean="0"/>
              <a:t>Diagram of Arkwright’s water frame (“Richard Arkwright”).</a:t>
            </a:r>
            <a:endParaRPr lang="en-US" sz="1400" dirty="0"/>
          </a:p>
        </p:txBody>
      </p:sp>
    </p:spTree>
    <p:extLst>
      <p:ext uri="{BB962C8B-B14F-4D97-AF65-F5344CB8AC3E}">
        <p14:creationId xmlns:p14="http://schemas.microsoft.com/office/powerpoint/2010/main" val="57073234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054" y="274638"/>
            <a:ext cx="7772400" cy="1143000"/>
          </a:xfrm>
        </p:spPr>
        <p:txBody>
          <a:bodyPr/>
          <a:lstStyle/>
          <a:p>
            <a:r>
              <a:rPr lang="en-US" dirty="0" smtClean="0"/>
              <a:t>Watt’s Steam Engine</a:t>
            </a:r>
            <a:endParaRPr lang="en-US" dirty="0"/>
          </a:p>
        </p:txBody>
      </p:sp>
      <p:sp>
        <p:nvSpPr>
          <p:cNvPr id="3" name="Content Placeholder 2"/>
          <p:cNvSpPr>
            <a:spLocks noGrp="1"/>
          </p:cNvSpPr>
          <p:nvPr>
            <p:ph idx="1"/>
          </p:nvPr>
        </p:nvSpPr>
        <p:spPr>
          <a:xfrm>
            <a:off x="566854" y="1295400"/>
            <a:ext cx="5105400" cy="4114800"/>
          </a:xfrm>
        </p:spPr>
        <p:txBody>
          <a:bodyPr>
            <a:normAutofit lnSpcReduction="10000"/>
          </a:bodyPr>
          <a:lstStyle/>
          <a:p>
            <a:r>
              <a:rPr lang="en-US" dirty="0" smtClean="0"/>
              <a:t>Around the same time as the development of Arkwright’s water frame was the improvement and usage of technology powered by steam by </a:t>
            </a:r>
            <a:r>
              <a:rPr lang="en-US" b="1" dirty="0" smtClean="0">
                <a:effectLst>
                  <a:outerShdw blurRad="38100" dist="38100" dir="2700000" algn="tl">
                    <a:srgbClr val="000000">
                      <a:alpha val="43137"/>
                    </a:srgbClr>
                  </a:outerShdw>
                </a:effectLst>
              </a:rPr>
              <a:t>James Watt</a:t>
            </a:r>
            <a:r>
              <a:rPr lang="en-US" dirty="0" smtClean="0"/>
              <a:t>.</a:t>
            </a:r>
          </a:p>
          <a:p>
            <a:r>
              <a:rPr lang="en-US" dirty="0" smtClean="0"/>
              <a:t>Watt soon designed a steam engine using cylinders and pumps that was much more powerful and efficient than previous engines (Webb 47-48).</a:t>
            </a:r>
          </a:p>
          <a:p>
            <a:r>
              <a:rPr lang="en-US" dirty="0" smtClean="0"/>
              <a:t>This led to the switch of Arkwright’s water frame power supply from water to steam. Arkwright and Watt later collaborated to create the modern factory system with both Arkwright’s machinery and Watt’s steam engine.</a:t>
            </a:r>
            <a:endParaRPr lang="en-US" dirty="0"/>
          </a:p>
        </p:txBody>
      </p:sp>
      <p:pic>
        <p:nvPicPr>
          <p:cNvPr id="2050" name="Picture 2" descr="http://www.uncp.edu/home/rwb/watt_steam_eng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854" y="1219200"/>
            <a:ext cx="2557346" cy="3883378"/>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0854" y="5102423"/>
            <a:ext cx="2557346"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t>Diagram of Watt’s steam </a:t>
            </a:r>
            <a:r>
              <a:rPr lang="en-US" sz="1400" dirty="0"/>
              <a:t>engine (“Primary </a:t>
            </a:r>
            <a:r>
              <a:rPr lang="en-US" sz="1400" dirty="0" smtClean="0"/>
              <a:t>Sources…”)</a:t>
            </a:r>
            <a:endParaRPr lang="en-US" sz="1400" dirty="0"/>
          </a:p>
        </p:txBody>
      </p:sp>
    </p:spTree>
    <p:extLst>
      <p:ext uri="{BB962C8B-B14F-4D97-AF65-F5344CB8AC3E}">
        <p14:creationId xmlns:p14="http://schemas.microsoft.com/office/powerpoint/2010/main" val="227230471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Cartwright’s Power Loom</a:t>
            </a:r>
            <a:endParaRPr lang="en-US" dirty="0"/>
          </a:p>
        </p:txBody>
      </p:sp>
      <p:sp>
        <p:nvSpPr>
          <p:cNvPr id="3" name="Content Placeholder 2"/>
          <p:cNvSpPr>
            <a:spLocks noGrp="1"/>
          </p:cNvSpPr>
          <p:nvPr>
            <p:ph idx="1"/>
          </p:nvPr>
        </p:nvSpPr>
        <p:spPr>
          <a:xfrm>
            <a:off x="609600" y="1219200"/>
            <a:ext cx="4114800" cy="4343400"/>
          </a:xfrm>
        </p:spPr>
        <p:txBody>
          <a:bodyPr>
            <a:normAutofit fontScale="85000" lnSpcReduction="20000"/>
          </a:bodyPr>
          <a:lstStyle/>
          <a:p>
            <a:r>
              <a:rPr lang="en-US" dirty="0" smtClean="0"/>
              <a:t>Following the developments of Arkwright’s water frame and Watt’s steam engine in a sort of domino effect for production, there was a gap between the speed of which thread was spun and the speed of which it was weaved into a product, just as how spinning thread could not keep up with the production of cloth before.</a:t>
            </a:r>
          </a:p>
          <a:p>
            <a:r>
              <a:rPr lang="en-US" dirty="0" smtClean="0"/>
              <a:t>This then led to another invention of a machine by </a:t>
            </a:r>
            <a:r>
              <a:rPr lang="en-US" b="1" dirty="0" smtClean="0">
                <a:effectLst>
                  <a:outerShdw blurRad="38100" dist="38100" dir="2700000" algn="tl">
                    <a:srgbClr val="000000">
                      <a:alpha val="43137"/>
                    </a:srgbClr>
                  </a:outerShdw>
                </a:effectLst>
              </a:rPr>
              <a:t>Edmund Cartwright, </a:t>
            </a:r>
            <a:r>
              <a:rPr lang="en-US" dirty="0" smtClean="0"/>
              <a:t>who would cater the problem by creating a power loom. Cartwright’s power loom was automatic and over seven times more efficient than a skilled weaver (Knight 54).</a:t>
            </a:r>
          </a:p>
          <a:p>
            <a:r>
              <a:rPr lang="en-US" dirty="0" smtClean="0"/>
              <a:t>This drastically elevated the amount of production of textiles, as the entire production chain was now catered to by the different machinery invented during the century.</a:t>
            </a:r>
            <a:endParaRPr lang="en-US" dirty="0"/>
          </a:p>
        </p:txBody>
      </p:sp>
      <p:pic>
        <p:nvPicPr>
          <p:cNvPr id="3074" name="Picture 2" descr="http://www.cleo.net.uk/followtheyarn/timeline/images/manup_loom_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5951"/>
            <a:ext cx="3686175" cy="2695576"/>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4340423"/>
            <a:ext cx="38100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t>Cartwright’s power loom (“1785 Edmund Cartwright…”).</a:t>
            </a:r>
            <a:endParaRPr lang="en-US" sz="1400" dirty="0"/>
          </a:p>
        </p:txBody>
      </p:sp>
    </p:spTree>
    <p:extLst>
      <p:ext uri="{BB962C8B-B14F-4D97-AF65-F5344CB8AC3E}">
        <p14:creationId xmlns:p14="http://schemas.microsoft.com/office/powerpoint/2010/main" val="18994963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CONVERTIBLE HUSBANDRY</a:t>
            </a:r>
            <a:endParaRPr lang="en-US" dirty="0"/>
          </a:p>
        </p:txBody>
      </p:sp>
      <p:sp>
        <p:nvSpPr>
          <p:cNvPr id="2" name="Content Placeholder 1"/>
          <p:cNvSpPr>
            <a:spLocks noGrp="1"/>
          </p:cNvSpPr>
          <p:nvPr>
            <p:ph idx="1"/>
          </p:nvPr>
        </p:nvSpPr>
        <p:spPr/>
        <p:txBody>
          <a:bodyPr>
            <a:normAutofit fontScale="92500" lnSpcReduction="10000"/>
          </a:bodyPr>
          <a:lstStyle/>
          <a:p>
            <a:r>
              <a:rPr lang="en-US" b="1" dirty="0" smtClean="0">
                <a:effectLst>
                  <a:outerShdw blurRad="38100" dist="38100" dir="2700000" algn="tl">
                    <a:srgbClr val="000000">
                      <a:alpha val="43137"/>
                    </a:srgbClr>
                  </a:outerShdw>
                </a:effectLst>
              </a:rPr>
              <a:t>Convertible husbandry </a:t>
            </a:r>
            <a:r>
              <a:rPr lang="en-US" dirty="0" smtClean="0"/>
              <a:t>was an innovative method for effective crop rotation, going against the traditional fallowing of the unused plot of land and instead planting certain crops and allowing livestock to manure in order to re-fertilize the soil.</a:t>
            </a:r>
          </a:p>
          <a:p>
            <a:r>
              <a:rPr lang="en-US" dirty="0" smtClean="0"/>
              <a:t>Specifically, after the soil had been used for planting major crops like grains, grasses or turnips would be planted in order to allow grazing for animals and, in turn, the re-fertilization of the soil from the manure of the livestock (Perry 354).</a:t>
            </a:r>
          </a:p>
          <a:p>
            <a:r>
              <a:rPr lang="en-US" dirty="0" smtClean="0"/>
              <a:t>This method was first majorly adopted by </a:t>
            </a:r>
            <a:r>
              <a:rPr lang="en-US" b="1" dirty="0" err="1" smtClean="0">
                <a:effectLst>
                  <a:outerShdw blurRad="38100" dist="38100" dir="2700000" algn="tl">
                    <a:srgbClr val="000000">
                      <a:alpha val="43137"/>
                    </a:srgbClr>
                  </a:outerShdw>
                </a:effectLst>
              </a:rPr>
              <a:t>Jethro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Tull</a:t>
            </a:r>
            <a:r>
              <a:rPr lang="en-US" dirty="0" smtClean="0"/>
              <a:t>, a British landlord and agriculturalist. His advocating of convertible husbandry and evident success led to many other landlords to follow suit. This increased productivity overall, as the yields would generally be much greater and more product would be grown (“</a:t>
            </a:r>
            <a:r>
              <a:rPr lang="en-US" dirty="0" err="1" smtClean="0"/>
              <a:t>Jethro</a:t>
            </a:r>
            <a:r>
              <a:rPr lang="en-US" dirty="0" smtClean="0"/>
              <a:t> </a:t>
            </a:r>
            <a:r>
              <a:rPr lang="en-US" dirty="0" err="1" smtClean="0"/>
              <a:t>Tull</a:t>
            </a:r>
            <a:r>
              <a:rPr lang="en-US" dirty="0" smtClean="0"/>
              <a:t>”).</a:t>
            </a:r>
            <a:endParaRPr lang="en-US" dirty="0"/>
          </a:p>
        </p:txBody>
      </p:sp>
    </p:spTree>
    <p:extLst>
      <p:ext uri="{BB962C8B-B14F-4D97-AF65-F5344CB8AC3E}">
        <p14:creationId xmlns:p14="http://schemas.microsoft.com/office/powerpoint/2010/main" val="31007549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SERFDOM</a:t>
            </a:r>
            <a:endParaRPr lang="en-US" dirty="0"/>
          </a:p>
        </p:txBody>
      </p:sp>
      <p:sp>
        <p:nvSpPr>
          <p:cNvPr id="2" name="Content Placeholder 1"/>
          <p:cNvSpPr>
            <a:spLocks noGrp="1"/>
          </p:cNvSpPr>
          <p:nvPr>
            <p:ph idx="1"/>
          </p:nvPr>
        </p:nvSpPr>
        <p:spPr>
          <a:xfrm>
            <a:off x="685800" y="1295401"/>
            <a:ext cx="3657600" cy="4114799"/>
          </a:xfrm>
        </p:spPr>
        <p:txBody>
          <a:bodyPr>
            <a:normAutofit fontScale="85000" lnSpcReduction="20000"/>
          </a:bodyPr>
          <a:lstStyle/>
          <a:p>
            <a:r>
              <a:rPr lang="en-US" dirty="0" smtClean="0"/>
              <a:t>In the eastern countries of Europe, serfdom was still prominent in their societies, as nobles owned the majority of the land. </a:t>
            </a:r>
          </a:p>
          <a:p>
            <a:r>
              <a:rPr lang="en-US" dirty="0" smtClean="0"/>
              <a:t>The peasants would work unpaid, and were treated very harshly in all countries. They were all but slaves, as they could be sold and traded. </a:t>
            </a:r>
          </a:p>
          <a:p>
            <a:r>
              <a:rPr lang="en-US" dirty="0" smtClean="0"/>
              <a:t>The peasants had very limited rights as serfs. Some countries did give peasants basic rights, but nothing more. However, some countries, such as Russia, did not, and so the treatment was even more severe for the serfs.</a:t>
            </a:r>
          </a:p>
          <a:p>
            <a:r>
              <a:rPr lang="en-US" dirty="0" smtClean="0"/>
              <a:t>Serfs were corporally punished and were completely controlled by both their respective lords and the state.</a:t>
            </a:r>
            <a:endParaRPr lang="en-US" dirty="0"/>
          </a:p>
        </p:txBody>
      </p:sp>
      <p:pic>
        <p:nvPicPr>
          <p:cNvPr id="8194" name="Picture 2" descr="http://subversify.com/wp-content/uploads/2012/06/ser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283" y="2209800"/>
            <a:ext cx="4181917" cy="1973343"/>
          </a:xfrm>
          <a:prstGeom prst="rect">
            <a:avLst/>
          </a:prstGeom>
          <a:noFill/>
          <a:effectLst>
            <a:outerShdw blurRad="571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2736" y="4225003"/>
            <a:ext cx="3733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(“Serfs and Peasants…”)</a:t>
            </a:r>
            <a:endParaRPr lang="en-US" dirty="0"/>
          </a:p>
        </p:txBody>
      </p:sp>
    </p:spTree>
    <p:extLst>
      <p:ext uri="{BB962C8B-B14F-4D97-AF65-F5344CB8AC3E}">
        <p14:creationId xmlns:p14="http://schemas.microsoft.com/office/powerpoint/2010/main" val="20099115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8597</TotalTime>
  <Words>2014</Words>
  <Application>Microsoft Office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 Pop</vt:lpstr>
      <vt:lpstr>NEW ECONOMICS of the 18th century</vt:lpstr>
      <vt:lpstr>Population Growth &amp; Inflation</vt:lpstr>
      <vt:lpstr>PROTOINDUSTIALIZATION</vt:lpstr>
      <vt:lpstr>INDUSTRIALIZATION</vt:lpstr>
      <vt:lpstr>Arkwright’s Water frame</vt:lpstr>
      <vt:lpstr>Watt’s Steam Engine</vt:lpstr>
      <vt:lpstr>Cartwright’s Power Loom</vt:lpstr>
      <vt:lpstr>CONVERTIBLE HUSBANDRY</vt:lpstr>
      <vt:lpstr>SERFDOM</vt:lpstr>
      <vt:lpstr>SEIGNEURIALISM</vt:lpstr>
      <vt:lpstr>Open Field System &amp; ENCLOSURE</vt:lpstr>
      <vt:lpstr>MERCANTILISM</vt:lpstr>
      <vt:lpstr>LAISSEZ-FAIRE</vt:lpstr>
      <vt:lpstr>TRIANGULAR TRADE</vt:lpstr>
      <vt:lpstr>Empires</vt:lpstr>
      <vt:lpstr>Works Cited</vt:lpstr>
      <vt:lpstr>Works Cited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ECONOMICS of the 18th century</dc:title>
  <dc:creator>Justin</dc:creator>
  <cp:lastModifiedBy>Justin</cp:lastModifiedBy>
  <cp:revision>45</cp:revision>
  <dcterms:created xsi:type="dcterms:W3CDTF">2012-12-09T19:49:06Z</dcterms:created>
  <dcterms:modified xsi:type="dcterms:W3CDTF">2012-12-19T10:20:31Z</dcterms:modified>
</cp:coreProperties>
</file>