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257" r:id="rId3"/>
    <p:sldId id="258" r:id="rId4"/>
    <p:sldId id="259" r:id="rId5"/>
    <p:sldId id="260" r:id="rId6"/>
    <p:sldId id="261" r:id="rId7"/>
    <p:sldId id="262" r:id="rId8"/>
    <p:sldId id="263" r:id="rId9"/>
    <p:sldId id="265" r:id="rId10"/>
    <p:sldId id="266" r:id="rId11"/>
    <p:sldId id="267" r:id="rId12"/>
    <p:sldId id="271" r:id="rId13"/>
    <p:sldId id="272" r:id="rId14"/>
    <p:sldId id="273" r:id="rId15"/>
    <p:sldId id="268" r:id="rId16"/>
    <p:sldId id="270" r:id="rId17"/>
    <p:sldId id="274" r:id="rId18"/>
    <p:sldId id="275" r:id="rId19"/>
    <p:sldId id="276" r:id="rId20"/>
    <p:sldId id="277" r:id="rId21"/>
    <p:sldId id="278" r:id="rId22"/>
    <p:sldId id="279" r:id="rId23"/>
    <p:sldId id="280" r:id="rId24"/>
    <p:sldId id="281" r:id="rId25"/>
    <p:sldId id="282" r:id="rId26"/>
    <p:sldId id="284"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12"/>
    <p:restoredTop sz="50000"/>
  </p:normalViewPr>
  <p:slideViewPr>
    <p:cSldViewPr>
      <p:cViewPr varScale="1">
        <p:scale>
          <a:sx n="46" d="100"/>
          <a:sy n="46" d="100"/>
        </p:scale>
        <p:origin x="808"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FD6962-E315-4376-814A-8CFB7833F6E2}" type="datetimeFigureOut">
              <a:rPr lang="en-US" smtClean="0"/>
              <a:pPr/>
              <a:t>11/7/16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EA003-BFE6-4928-8D59-A4F9CDDA655C}" type="slidenum">
              <a:rPr lang="en-US" smtClean="0"/>
              <a:pPr/>
              <a:t>‹#›</a:t>
            </a:fld>
            <a:endParaRPr lang="en-US"/>
          </a:p>
        </p:txBody>
      </p:sp>
    </p:spTree>
    <p:extLst>
      <p:ext uri="{BB962C8B-B14F-4D97-AF65-F5344CB8AC3E}">
        <p14:creationId xmlns:p14="http://schemas.microsoft.com/office/powerpoint/2010/main" val="6866003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C1292D38-90F2-4787-AAD4-34F822E503DC}" type="datetimeFigureOut">
              <a:rPr lang="en-US" smtClean="0"/>
              <a:pPr/>
              <a:t>11/7/16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3FB6C430-AF75-47E5-9760-53DA42E028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92D38-90F2-4787-AAD4-34F822E503DC}"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6C430-AF75-47E5-9760-53DA42E028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92D38-90F2-4787-AAD4-34F822E503DC}"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6C430-AF75-47E5-9760-53DA42E028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92D38-90F2-4787-AAD4-34F822E503DC}"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6C430-AF75-47E5-9760-53DA42E02893}"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292D38-90F2-4787-AAD4-34F822E503DC}"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6C430-AF75-47E5-9760-53DA42E0289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292D38-90F2-4787-AAD4-34F822E503DC}"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6C430-AF75-47E5-9760-53DA42E02893}"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292D38-90F2-4787-AAD4-34F822E503DC}" type="datetimeFigureOut">
              <a:rPr lang="en-US" smtClean="0"/>
              <a:pPr/>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6C430-AF75-47E5-9760-53DA42E028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292D38-90F2-4787-AAD4-34F822E503DC}" type="datetimeFigureOut">
              <a:rPr lang="en-US" smtClean="0"/>
              <a:pPr/>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6C430-AF75-47E5-9760-53DA42E02893}"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2D38-90F2-4787-AAD4-34F822E503DC}" type="datetimeFigureOut">
              <a:rPr lang="en-US" smtClean="0"/>
              <a:pPr/>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6C430-AF75-47E5-9760-53DA42E028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1292D38-90F2-4787-AAD4-34F822E503DC}"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6C430-AF75-47E5-9760-53DA42E028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C1292D38-90F2-4787-AAD4-34F822E503DC}" type="datetimeFigureOut">
              <a:rPr lang="en-US" smtClean="0"/>
              <a:pPr/>
              <a:t>11/7/16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FB6C430-AF75-47E5-9760-53DA42E0289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C1292D38-90F2-4787-AAD4-34F822E503DC}" type="datetimeFigureOut">
              <a:rPr lang="en-US" smtClean="0"/>
              <a:pPr/>
              <a:t>11/7/16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3FB6C430-AF75-47E5-9760-53DA42E028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6/61/US_flag_35_stars.svg" TargetMode="Externa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hyperlink" Target="http://images.google.com/imgres?imgurl=http://gallery.hd.org/_exhibits/light/_more2003/_more05/light-bulb-glowing-filament-light-blue-uncropped-3-AHD.jpg&amp;imgrefurl=http://gallery.hd.org/_c/light/_more2003/_more05/light-bulb-glowing-filament-light-blue-uncropped-3-AHD.jpg.html?sessionVar=spider&amp;sessionVarLocale=de&amp;h=1712&amp;w=1454&amp;sz=448&amp;hl=en&amp;start=32&amp;um=1&amp;tbnid=bIfMSpWpxG3wCM:&amp;tbnh=150&amp;tbnw=127&amp;prev=/images?q=light+bulb&amp;start=18&amp;ndsp=18&amp;svnum=10&amp;um=1&amp;hl=en&amp;safe=active&amp;s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800"/>
          </a:xfrm>
        </p:spPr>
        <p:txBody>
          <a:bodyPr/>
          <a:lstStyle/>
          <a:p>
            <a:r>
              <a:rPr lang="en-US" dirty="0" smtClean="0"/>
              <a:t>The Industrial Revolution</a:t>
            </a:r>
            <a:endParaRPr lang="en-US" dirty="0"/>
          </a:p>
        </p:txBody>
      </p:sp>
      <p:sp>
        <p:nvSpPr>
          <p:cNvPr id="3" name="Subtitle 2"/>
          <p:cNvSpPr>
            <a:spLocks noGrp="1"/>
          </p:cNvSpPr>
          <p:nvPr>
            <p:ph type="subTitle" idx="1"/>
          </p:nvPr>
        </p:nvSpPr>
        <p:spPr/>
        <p:txBody>
          <a:bodyPr/>
          <a:lstStyle/>
          <a:p>
            <a:endParaRPr lang="en-US"/>
          </a:p>
        </p:txBody>
      </p:sp>
      <p:pic>
        <p:nvPicPr>
          <p:cNvPr id="24578" name="Picture 2" descr="http://www.lessons-from-history.com/Images/series-first%20industrial%20rev.jpg"/>
          <p:cNvPicPr>
            <a:picLocks noChangeAspect="1" noChangeArrowheads="1"/>
          </p:cNvPicPr>
          <p:nvPr/>
        </p:nvPicPr>
        <p:blipFill>
          <a:blip r:embed="rId2"/>
          <a:srcRect/>
          <a:stretch>
            <a:fillRect/>
          </a:stretch>
        </p:blipFill>
        <p:spPr bwMode="auto">
          <a:xfrm>
            <a:off x="2209800" y="990600"/>
            <a:ext cx="4573697" cy="5867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Tenements</a:t>
            </a:r>
          </a:p>
          <a:p>
            <a:pPr lvl="1"/>
            <a:r>
              <a:rPr lang="en-US" dirty="0" smtClean="0"/>
              <a:t>No running water</a:t>
            </a:r>
          </a:p>
          <a:p>
            <a:pPr lvl="1"/>
            <a:r>
              <a:rPr lang="en-US" dirty="0" smtClean="0"/>
              <a:t>No bathrooms or sanitation system</a:t>
            </a:r>
          </a:p>
          <a:p>
            <a:pPr lvl="1"/>
            <a:r>
              <a:rPr lang="en-US" dirty="0" smtClean="0"/>
              <a:t>No garbage areas</a:t>
            </a:r>
          </a:p>
          <a:p>
            <a:pPr lvl="1"/>
            <a:r>
              <a:rPr lang="en-US" dirty="0" smtClean="0"/>
              <a:t>Cholera spreads rapidly</a:t>
            </a:r>
          </a:p>
          <a:p>
            <a:pPr lvl="1"/>
            <a:r>
              <a:rPr lang="en-US" dirty="0" smtClean="0"/>
              <a:t>These cities become known as slums</a:t>
            </a:r>
            <a:endParaRPr lang="en-US" dirty="0"/>
          </a:p>
          <a:p>
            <a:pPr lvl="1"/>
            <a:r>
              <a:rPr lang="en-US" dirty="0" smtClean="0"/>
              <a:t>When was the last time we learned about human waste and garbage in the streets?</a:t>
            </a:r>
          </a:p>
          <a:p>
            <a:pPr lvl="2"/>
            <a:r>
              <a:rPr lang="en-US" dirty="0" smtClean="0"/>
              <a:t>The Black Death</a:t>
            </a:r>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6146" name="Picture 2" descr="http://www.concurringopinions.com/archives/Slums.jpg"/>
          <p:cNvPicPr>
            <a:picLocks noChangeAspect="1" noChangeArrowheads="1"/>
          </p:cNvPicPr>
          <p:nvPr/>
        </p:nvPicPr>
        <p:blipFill>
          <a:blip r:embed="rId2"/>
          <a:srcRect/>
          <a:stretch>
            <a:fillRect/>
          </a:stretch>
        </p:blipFill>
        <p:spPr bwMode="auto">
          <a:xfrm>
            <a:off x="0" y="1676400"/>
            <a:ext cx="3733800" cy="2436579"/>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The Factory System</a:t>
            </a:r>
          </a:p>
          <a:p>
            <a:pPr lvl="1"/>
            <a:r>
              <a:rPr lang="en-US" dirty="0" smtClean="0"/>
              <a:t>Rigid Discipline </a:t>
            </a:r>
          </a:p>
          <a:p>
            <a:pPr lvl="2"/>
            <a:r>
              <a:rPr lang="en-US" dirty="0" smtClean="0"/>
              <a:t>12-16 hour shifts</a:t>
            </a:r>
          </a:p>
          <a:p>
            <a:pPr lvl="2"/>
            <a:r>
              <a:rPr lang="en-US" dirty="0" smtClean="0"/>
              <a:t>men, women and children</a:t>
            </a:r>
          </a:p>
          <a:p>
            <a:pPr lvl="2"/>
            <a:r>
              <a:rPr lang="en-US" dirty="0" smtClean="0"/>
              <a:t>exhaustion led to many accidents</a:t>
            </a:r>
          </a:p>
          <a:p>
            <a:pPr lvl="2"/>
            <a:r>
              <a:rPr lang="en-US" dirty="0" smtClean="0"/>
              <a:t>many lost limbs, got black lung, white lung or died</a:t>
            </a:r>
          </a:p>
          <a:p>
            <a:pPr lvl="2"/>
            <a:r>
              <a:rPr lang="en-US" dirty="0" smtClean="0"/>
              <a:t>Workers were fired if they were sick</a:t>
            </a:r>
          </a:p>
          <a:p>
            <a:pPr lvl="2"/>
            <a:r>
              <a:rPr lang="en-US" dirty="0" smtClean="0"/>
              <a:t>Then went home to feed families and deal with sickness</a:t>
            </a:r>
          </a:p>
          <a:p>
            <a:pPr lvl="2"/>
            <a:r>
              <a:rPr lang="en-US" dirty="0" smtClean="0"/>
              <a:t>Life sucked</a:t>
            </a:r>
          </a:p>
          <a:p>
            <a:pPr lvl="1"/>
            <a:r>
              <a:rPr lang="en-US" dirty="0" smtClean="0"/>
              <a:t>Women Workers</a:t>
            </a:r>
          </a:p>
          <a:p>
            <a:pPr lvl="2"/>
            <a:r>
              <a:rPr lang="en-US" dirty="0" smtClean="0"/>
              <a:t>Worked same hours and made less</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4098" name="Picture 2" descr="http://www.latinamericanstudies.org/ellis-island/cotton-mill.jpg"/>
          <p:cNvPicPr>
            <a:picLocks noChangeAspect="1" noChangeArrowheads="1"/>
          </p:cNvPicPr>
          <p:nvPr/>
        </p:nvPicPr>
        <p:blipFill>
          <a:blip r:embed="rId2"/>
          <a:srcRect/>
          <a:stretch>
            <a:fillRect/>
          </a:stretch>
        </p:blipFill>
        <p:spPr bwMode="auto">
          <a:xfrm>
            <a:off x="0" y="2057400"/>
            <a:ext cx="3980330" cy="28194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Child Labor</a:t>
            </a:r>
          </a:p>
          <a:p>
            <a:pPr lvl="1"/>
            <a:r>
              <a:rPr lang="en-US" dirty="0" smtClean="0"/>
              <a:t>Small fingers made it easier to work with machine parts</a:t>
            </a:r>
          </a:p>
          <a:p>
            <a:pPr lvl="1"/>
            <a:r>
              <a:rPr lang="en-US" dirty="0" smtClean="0"/>
              <a:t>Small frames allowed them to squeeze into narrow mine shafts</a:t>
            </a:r>
          </a:p>
          <a:p>
            <a:pPr lvl="1"/>
            <a:r>
              <a:rPr lang="en-US" dirty="0" smtClean="0"/>
              <a:t>Many orphans were “bought” by corporations and used for labor</a:t>
            </a:r>
            <a:endParaRPr lang="en-US" dirty="0"/>
          </a:p>
          <a:p>
            <a:r>
              <a:rPr lang="en-US" dirty="0" smtClean="0"/>
              <a:t>You have just worked a 12 hour day at a coal mine or textile factory.  In your binder write a letter to your parents describing your new job and whether or not you want to continue working.</a:t>
            </a:r>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31746" name="Picture 2" descr="http://www.rothcpa.com/archives/misc/Child%20Labor.jpg"/>
          <p:cNvPicPr>
            <a:picLocks noChangeAspect="1" noChangeArrowheads="1"/>
          </p:cNvPicPr>
          <p:nvPr/>
        </p:nvPicPr>
        <p:blipFill>
          <a:blip r:embed="rId2"/>
          <a:srcRect/>
          <a:stretch>
            <a:fillRect/>
          </a:stretch>
        </p:blipFill>
        <p:spPr bwMode="auto">
          <a:xfrm>
            <a:off x="0" y="1295400"/>
            <a:ext cx="3490212" cy="494347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Strikes and labor unions were outlawed</a:t>
            </a:r>
          </a:p>
          <a:p>
            <a:pPr lvl="1"/>
            <a:r>
              <a:rPr lang="en-US" dirty="0" smtClean="0"/>
              <a:t>12 killed in a protest in Manchester, England</a:t>
            </a:r>
          </a:p>
          <a:p>
            <a:r>
              <a:rPr lang="en-US" dirty="0" smtClean="0"/>
              <a:t>Methodism spreads throughout the slums</a:t>
            </a:r>
          </a:p>
          <a:p>
            <a:pPr lvl="1"/>
            <a:r>
              <a:rPr lang="en-US" dirty="0" smtClean="0"/>
              <a:t>Methodists adopted sober, moral ways and stressed a personal sense of faith</a:t>
            </a:r>
          </a:p>
          <a:p>
            <a:r>
              <a:rPr lang="en-US" dirty="0" smtClean="0"/>
              <a:t>New Middle Class</a:t>
            </a:r>
          </a:p>
          <a:p>
            <a:pPr lvl="1"/>
            <a:r>
              <a:rPr lang="en-US" dirty="0" smtClean="0"/>
              <a:t>Many did benefit from the Industrial revolution</a:t>
            </a:r>
          </a:p>
          <a:p>
            <a:pPr lvl="2"/>
            <a:r>
              <a:rPr lang="en-US" dirty="0" smtClean="0"/>
              <a:t>Investors, entrepreneurs and inventors</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30722" name="Picture 2" descr="http://www.desertspring.org/images/methodist.gif"/>
          <p:cNvPicPr>
            <a:picLocks noChangeAspect="1" noChangeArrowheads="1"/>
          </p:cNvPicPr>
          <p:nvPr/>
        </p:nvPicPr>
        <p:blipFill>
          <a:blip r:embed="rId2"/>
          <a:srcRect/>
          <a:stretch>
            <a:fillRect/>
          </a:stretch>
        </p:blipFill>
        <p:spPr bwMode="auto">
          <a:xfrm>
            <a:off x="0" y="847165"/>
            <a:ext cx="3200400" cy="502023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762000"/>
            <a:ext cx="6248400" cy="6096000"/>
          </a:xfrm>
        </p:spPr>
        <p:txBody>
          <a:bodyPr>
            <a:noAutofit/>
          </a:bodyPr>
          <a:lstStyle/>
          <a:p>
            <a:r>
              <a:rPr lang="en-US" sz="2400" dirty="0" smtClean="0"/>
              <a:t>The New Middle Class</a:t>
            </a:r>
          </a:p>
          <a:p>
            <a:pPr lvl="1"/>
            <a:r>
              <a:rPr lang="en-US" sz="2000" dirty="0" smtClean="0"/>
              <a:t>Ladies were encouraged to become “ladylike”</a:t>
            </a:r>
          </a:p>
          <a:p>
            <a:pPr lvl="1"/>
            <a:r>
              <a:rPr lang="en-US" sz="2000" dirty="0" smtClean="0"/>
              <a:t>They took up embroidery, drawing and piano</a:t>
            </a:r>
          </a:p>
          <a:p>
            <a:pPr lvl="1"/>
            <a:r>
              <a:rPr lang="en-US" sz="2000" dirty="0" smtClean="0"/>
              <a:t>Ladies did not work – they hired maids</a:t>
            </a:r>
          </a:p>
          <a:p>
            <a:pPr lvl="1"/>
            <a:r>
              <a:rPr lang="en-US" sz="2000" dirty="0" smtClean="0"/>
              <a:t>Women educated their children</a:t>
            </a:r>
          </a:p>
          <a:p>
            <a:pPr lvl="1"/>
            <a:r>
              <a:rPr lang="en-US" sz="2000" dirty="0" smtClean="0"/>
              <a:t>Had little sympathy for the poor</a:t>
            </a:r>
            <a:endParaRPr lang="en-US" sz="2000" dirty="0"/>
          </a:p>
          <a:p>
            <a:pPr lvl="2"/>
            <a:r>
              <a:rPr lang="en-US" sz="1800" dirty="0" smtClean="0"/>
              <a:t>Middle class felt the poor were responsible for their own misery or that they were lazy and ignorant</a:t>
            </a:r>
          </a:p>
          <a:p>
            <a:r>
              <a:rPr lang="en-US" sz="2400" dirty="0" smtClean="0"/>
              <a:t>Since Oak Park is an affluent area, what is your opinion of poor people?  Below your last warm up, write whether you agree with the English Middle Class of the Industrial revolution or if you think differently.</a:t>
            </a:r>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29698" name="Picture 2" descr="http://images.google.com/url?q=http://www.telegraph.co.uk/portal/graphics/2007/04/17/ftfair300.jpg&amp;usg=AFQjCNFdbj31sNg-6VpXzulVt73ZuU4S2Q"/>
          <p:cNvPicPr>
            <a:picLocks noChangeAspect="1" noChangeArrowheads="1"/>
          </p:cNvPicPr>
          <p:nvPr/>
        </p:nvPicPr>
        <p:blipFill>
          <a:blip r:embed="rId2"/>
          <a:srcRect/>
          <a:stretch>
            <a:fillRect/>
          </a:stretch>
        </p:blipFill>
        <p:spPr bwMode="auto">
          <a:xfrm>
            <a:off x="-1" y="2057400"/>
            <a:ext cx="2978331" cy="27432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rmAutofit fontScale="92500" lnSpcReduction="10000"/>
          </a:bodyPr>
          <a:lstStyle/>
          <a:p>
            <a:r>
              <a:rPr lang="en-US" dirty="0" smtClean="0"/>
              <a:t>Many workers called for labor unions</a:t>
            </a:r>
          </a:p>
          <a:p>
            <a:r>
              <a:rPr lang="en-US" dirty="0" smtClean="0"/>
              <a:t>Eventually working class men gained the right to vote</a:t>
            </a:r>
          </a:p>
          <a:p>
            <a:r>
              <a:rPr lang="en-US" dirty="0" smtClean="0"/>
              <a:t>Con’s to the Industrial Revolution</a:t>
            </a:r>
          </a:p>
          <a:p>
            <a:pPr lvl="1"/>
            <a:r>
              <a:rPr lang="en-US" dirty="0" smtClean="0"/>
              <a:t>Low pay initially</a:t>
            </a:r>
          </a:p>
          <a:p>
            <a:pPr lvl="1"/>
            <a:r>
              <a:rPr lang="en-US" dirty="0" smtClean="0"/>
              <a:t>Unemployment</a:t>
            </a:r>
          </a:p>
          <a:p>
            <a:pPr lvl="1"/>
            <a:r>
              <a:rPr lang="en-US" dirty="0" smtClean="0"/>
              <a:t>Dismal working conditions</a:t>
            </a:r>
          </a:p>
          <a:p>
            <a:pPr lvl="1"/>
            <a:r>
              <a:rPr lang="en-US" dirty="0" smtClean="0"/>
              <a:t>Slums &amp; Disease</a:t>
            </a:r>
          </a:p>
          <a:p>
            <a:pPr lvl="1"/>
            <a:r>
              <a:rPr lang="en-US" dirty="0" smtClean="0"/>
              <a:t>Social problems</a:t>
            </a:r>
          </a:p>
          <a:p>
            <a:r>
              <a:rPr lang="en-US" dirty="0" smtClean="0"/>
              <a:t>Pro’s to the Industrial revolution</a:t>
            </a:r>
          </a:p>
          <a:p>
            <a:pPr lvl="1"/>
            <a:r>
              <a:rPr lang="en-US" dirty="0" smtClean="0"/>
              <a:t>Demand for mass produced goods</a:t>
            </a:r>
          </a:p>
          <a:p>
            <a:pPr lvl="1"/>
            <a:r>
              <a:rPr lang="en-US" dirty="0" smtClean="0"/>
              <a:t>More jobs were available</a:t>
            </a:r>
          </a:p>
          <a:p>
            <a:pPr lvl="1"/>
            <a:r>
              <a:rPr lang="en-US" dirty="0" smtClean="0"/>
              <a:t>Wages eventually rose</a:t>
            </a:r>
          </a:p>
          <a:p>
            <a:pPr lvl="1"/>
            <a:r>
              <a:rPr lang="en-US" dirty="0" smtClean="0"/>
              <a:t>Cost of travel fell</a:t>
            </a:r>
          </a:p>
          <a:p>
            <a:pPr lvl="1"/>
            <a:r>
              <a:rPr lang="en-US" dirty="0" smtClean="0"/>
              <a:t>Opportunities increased</a:t>
            </a:r>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3074" name="Picture 2" descr="http://www.sustainability.murdoch.edu.au/casestudies/Case_Studies_Asia/urbwater/E12.jpg"/>
          <p:cNvPicPr>
            <a:picLocks noChangeAspect="1" noChangeArrowheads="1"/>
          </p:cNvPicPr>
          <p:nvPr/>
        </p:nvPicPr>
        <p:blipFill>
          <a:blip r:embed="rId2"/>
          <a:srcRect/>
          <a:stretch>
            <a:fillRect/>
          </a:stretch>
        </p:blipFill>
        <p:spPr bwMode="auto">
          <a:xfrm>
            <a:off x="0" y="2412186"/>
            <a:ext cx="3505199" cy="23442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dissolv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dissolve">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rmAutofit fontScale="92500" lnSpcReduction="10000"/>
          </a:bodyPr>
          <a:lstStyle/>
          <a:p>
            <a:r>
              <a:rPr lang="en-US" dirty="0" smtClean="0"/>
              <a:t>Successful people of the Industrial Revolution embraced Laissez-faire economics</a:t>
            </a:r>
          </a:p>
          <a:p>
            <a:r>
              <a:rPr lang="en-US" dirty="0" smtClean="0"/>
              <a:t>What does this mean?</a:t>
            </a:r>
          </a:p>
          <a:p>
            <a:r>
              <a:rPr lang="en-US" dirty="0" smtClean="0"/>
              <a:t>They embraced Adam Smith’s “The Wealth of Nations”</a:t>
            </a:r>
          </a:p>
          <a:p>
            <a:r>
              <a:rPr lang="en-US" dirty="0" smtClean="0"/>
              <a:t>Where have we seen this before?</a:t>
            </a:r>
          </a:p>
          <a:p>
            <a:r>
              <a:rPr lang="en-US" dirty="0" smtClean="0"/>
              <a:t>Thomas Malthus predicted that the economic growth would outpace the food supply</a:t>
            </a:r>
          </a:p>
          <a:p>
            <a:pPr lvl="1"/>
            <a:r>
              <a:rPr lang="en-US" dirty="0" smtClean="0"/>
              <a:t>He said that society needed checks on population such as war, disease and famine</a:t>
            </a:r>
          </a:p>
          <a:p>
            <a:pPr lvl="1"/>
            <a:r>
              <a:rPr lang="en-US" dirty="0" smtClean="0"/>
              <a:t>If not the poor would suffer</a:t>
            </a:r>
          </a:p>
          <a:p>
            <a:pPr lvl="1"/>
            <a:r>
              <a:rPr lang="en-US" dirty="0" smtClean="0"/>
              <a:t>Malthus urged families to have less children</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New Ways of Thinking</a:t>
            </a:r>
            <a:endParaRPr lang="en-US" dirty="0"/>
          </a:p>
        </p:txBody>
      </p:sp>
      <p:pic>
        <p:nvPicPr>
          <p:cNvPr id="6146" name="Picture 2" descr="http://www.library.hbs.edu/images/hc/research/research_wealth310.gif"/>
          <p:cNvPicPr>
            <a:picLocks noChangeAspect="1" noChangeArrowheads="1"/>
          </p:cNvPicPr>
          <p:nvPr/>
        </p:nvPicPr>
        <p:blipFill>
          <a:blip r:embed="rId2"/>
          <a:srcRect/>
          <a:stretch>
            <a:fillRect/>
          </a:stretch>
        </p:blipFill>
        <p:spPr bwMode="auto">
          <a:xfrm>
            <a:off x="0" y="1809750"/>
            <a:ext cx="2952750" cy="504825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rmAutofit fontScale="92500" lnSpcReduction="10000"/>
          </a:bodyPr>
          <a:lstStyle/>
          <a:p>
            <a:r>
              <a:rPr lang="en-US" dirty="0" smtClean="0"/>
              <a:t>David Ricardo</a:t>
            </a:r>
          </a:p>
          <a:p>
            <a:pPr lvl="1"/>
            <a:r>
              <a:rPr lang="en-US" dirty="0" smtClean="0"/>
              <a:t>Argued that when wages were high people had more children and this provided more people for the work force which lowered wages and led to higher unemployment</a:t>
            </a:r>
          </a:p>
          <a:p>
            <a:r>
              <a:rPr lang="en-US" dirty="0" smtClean="0"/>
              <a:t>After Malthus and Ricardo economics became known as the “dismal science”</a:t>
            </a:r>
          </a:p>
          <a:p>
            <a:r>
              <a:rPr lang="en-US" dirty="0" smtClean="0"/>
              <a:t>They both opposed government help for the poor</a:t>
            </a:r>
          </a:p>
          <a:p>
            <a:r>
              <a:rPr lang="en-US" dirty="0" smtClean="0"/>
              <a:t>In your binder write whether or not you think poor people in the United States should get Welfare or any other help from the government</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New Ways of Thinking</a:t>
            </a:r>
            <a:endParaRPr lang="en-US" dirty="0"/>
          </a:p>
        </p:txBody>
      </p:sp>
      <p:pic>
        <p:nvPicPr>
          <p:cNvPr id="4098" name="Picture 2" descr="http://www.lancs.ac.uk/staff/ecagrs/Photo%20Gallery%20of%20Economists_files/o_david_ricardo.gif"/>
          <p:cNvPicPr>
            <a:picLocks noChangeAspect="1" noChangeArrowheads="1"/>
          </p:cNvPicPr>
          <p:nvPr/>
        </p:nvPicPr>
        <p:blipFill>
          <a:blip r:embed="rId2"/>
          <a:srcRect/>
          <a:stretch>
            <a:fillRect/>
          </a:stretch>
        </p:blipFill>
        <p:spPr bwMode="auto">
          <a:xfrm>
            <a:off x="0" y="1752600"/>
            <a:ext cx="3076575" cy="35433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rmAutofit/>
          </a:bodyPr>
          <a:lstStyle/>
          <a:p>
            <a:r>
              <a:rPr lang="en-US" dirty="0" smtClean="0"/>
              <a:t>Utilitarianism – the greatest happiness for the greatest number of people</a:t>
            </a:r>
          </a:p>
          <a:p>
            <a:r>
              <a:rPr lang="en-US" dirty="0" smtClean="0"/>
              <a:t>Socialism emerges</a:t>
            </a:r>
          </a:p>
          <a:p>
            <a:pPr lvl="1"/>
            <a:r>
              <a:rPr lang="en-US" dirty="0" smtClean="0"/>
              <a:t>Socialists argued that the only way to get rid of poverty and injustice was to adopt socialism</a:t>
            </a:r>
          </a:p>
          <a:p>
            <a:r>
              <a:rPr lang="en-US" dirty="0" smtClean="0"/>
              <a:t>Socialism – everyone owns and operates everything</a:t>
            </a:r>
          </a:p>
          <a:p>
            <a:r>
              <a:rPr lang="en-US" dirty="0" smtClean="0"/>
              <a:t>Socialists believed in the general good nature of people</a:t>
            </a:r>
          </a:p>
          <a:p>
            <a:r>
              <a:rPr lang="en-US" dirty="0" smtClean="0"/>
              <a:t>Socialists wanted to eliminate the gap between rich and poor</a:t>
            </a:r>
          </a:p>
          <a:p>
            <a:pPr lvl="1"/>
            <a:endParaRPr lang="en-US" dirty="0"/>
          </a:p>
        </p:txBody>
      </p:sp>
      <p:sp>
        <p:nvSpPr>
          <p:cNvPr id="3" name="Title 2"/>
          <p:cNvSpPr>
            <a:spLocks noGrp="1"/>
          </p:cNvSpPr>
          <p:nvPr>
            <p:ph type="title"/>
          </p:nvPr>
        </p:nvSpPr>
        <p:spPr>
          <a:xfrm>
            <a:off x="457200" y="0"/>
            <a:ext cx="8229600" cy="1143000"/>
          </a:xfrm>
        </p:spPr>
        <p:txBody>
          <a:bodyPr/>
          <a:lstStyle/>
          <a:p>
            <a:r>
              <a:rPr lang="en-US" dirty="0" smtClean="0"/>
              <a:t>New Ways of Thinking</a:t>
            </a:r>
            <a:endParaRPr lang="en-US" dirty="0"/>
          </a:p>
        </p:txBody>
      </p:sp>
      <p:pic>
        <p:nvPicPr>
          <p:cNvPr id="3078" name="Picture 6" descr="http://www.fresno.k12.ca.us/divdept/sscience/images/socialism.gif"/>
          <p:cNvPicPr>
            <a:picLocks noChangeAspect="1" noChangeArrowheads="1"/>
          </p:cNvPicPr>
          <p:nvPr/>
        </p:nvPicPr>
        <p:blipFill>
          <a:blip r:embed="rId2"/>
          <a:srcRect/>
          <a:stretch>
            <a:fillRect/>
          </a:stretch>
        </p:blipFill>
        <p:spPr bwMode="auto">
          <a:xfrm>
            <a:off x="0" y="1828800"/>
            <a:ext cx="2476500" cy="353377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Karl Marx</a:t>
            </a:r>
          </a:p>
          <a:p>
            <a:pPr lvl="1"/>
            <a:r>
              <a:rPr lang="en-US" dirty="0" smtClean="0"/>
              <a:t>Agreed with the ideas of socialism and wrote “The Communist Manifesto”</a:t>
            </a:r>
          </a:p>
          <a:p>
            <a:pPr lvl="1"/>
            <a:r>
              <a:rPr lang="en-US" dirty="0" smtClean="0"/>
              <a:t>Marx hated Capitalism</a:t>
            </a:r>
          </a:p>
          <a:p>
            <a:pPr lvl="1"/>
            <a:r>
              <a:rPr lang="en-US" dirty="0" smtClean="0"/>
              <a:t>Argued that all of history can be defined by the struggle between the “haves” and “have </a:t>
            </a:r>
            <a:r>
              <a:rPr lang="en-US" dirty="0" err="1" smtClean="0"/>
              <a:t>Nots</a:t>
            </a:r>
            <a:r>
              <a:rPr lang="en-US" dirty="0" smtClean="0"/>
              <a:t>”</a:t>
            </a:r>
          </a:p>
          <a:p>
            <a:pPr lvl="1"/>
            <a:r>
              <a:rPr lang="en-US" dirty="0" smtClean="0"/>
              <a:t>“Haves” = Bourgeoisie</a:t>
            </a:r>
          </a:p>
          <a:p>
            <a:pPr lvl="1"/>
            <a:r>
              <a:rPr lang="en-US" dirty="0" smtClean="0"/>
              <a:t>“Have </a:t>
            </a:r>
            <a:r>
              <a:rPr lang="en-US" dirty="0" err="1" smtClean="0"/>
              <a:t>Nots</a:t>
            </a:r>
            <a:r>
              <a:rPr lang="en-US" dirty="0" smtClean="0"/>
              <a:t>” = Proletariat</a:t>
            </a:r>
          </a:p>
          <a:p>
            <a:pPr lvl="1"/>
            <a:r>
              <a:rPr lang="en-US" dirty="0" smtClean="0"/>
              <a:t>Marx felt that the Proletariat would eventually revolt and take over the world</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New Ways of Thinking</a:t>
            </a:r>
            <a:endParaRPr lang="en-US" dirty="0"/>
          </a:p>
        </p:txBody>
      </p:sp>
      <p:pic>
        <p:nvPicPr>
          <p:cNvPr id="2050" name="Picture 2" descr="http://janedark.com/Marx.jpg"/>
          <p:cNvPicPr>
            <a:picLocks noChangeAspect="1" noChangeArrowheads="1"/>
          </p:cNvPicPr>
          <p:nvPr/>
        </p:nvPicPr>
        <p:blipFill>
          <a:blip r:embed="rId2"/>
          <a:srcRect/>
          <a:stretch>
            <a:fillRect/>
          </a:stretch>
        </p:blipFill>
        <p:spPr bwMode="auto">
          <a:xfrm>
            <a:off x="0" y="1676400"/>
            <a:ext cx="3397735" cy="39852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914400"/>
            <a:ext cx="5715000" cy="5943600"/>
          </a:xfrm>
        </p:spPr>
        <p:txBody>
          <a:bodyPr/>
          <a:lstStyle/>
          <a:p>
            <a:r>
              <a:rPr lang="en-US" dirty="0" smtClean="0"/>
              <a:t>The Industrial Revolution</a:t>
            </a:r>
          </a:p>
          <a:p>
            <a:pPr lvl="1"/>
            <a:r>
              <a:rPr lang="en-US" dirty="0" smtClean="0"/>
              <a:t>Started in Britain</a:t>
            </a:r>
          </a:p>
          <a:p>
            <a:pPr lvl="1"/>
            <a:r>
              <a:rPr lang="en-US" dirty="0" smtClean="0"/>
              <a:t>Saw a shift in simple hand tools to complex machines</a:t>
            </a:r>
          </a:p>
          <a:p>
            <a:pPr lvl="1"/>
            <a:r>
              <a:rPr lang="en-US" dirty="0" smtClean="0"/>
              <a:t>New sources of power replaced human and animal power</a:t>
            </a:r>
          </a:p>
          <a:p>
            <a:r>
              <a:rPr lang="en-US" dirty="0" smtClean="0"/>
              <a:t>In 1750 most people worked the land using handmade tools</a:t>
            </a:r>
          </a:p>
          <a:p>
            <a:r>
              <a:rPr lang="en-US" dirty="0" smtClean="0"/>
              <a:t>People did not know much about the world outside of their own village</a:t>
            </a:r>
          </a:p>
          <a:p>
            <a:r>
              <a:rPr lang="en-US" dirty="0" smtClean="0"/>
              <a:t>By 1850 many country villages had turned into industrial towns and cities</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Dawn of the Industrial Age</a:t>
            </a:r>
            <a:endParaRPr lang="en-US" dirty="0"/>
          </a:p>
        </p:txBody>
      </p:sp>
      <p:pic>
        <p:nvPicPr>
          <p:cNvPr id="1026" name="Picture 2" descr="http://www.flatrock.org.nz/topics/history/assets/krup_industrial_revolution.jpg"/>
          <p:cNvPicPr>
            <a:picLocks noChangeAspect="1" noChangeArrowheads="1"/>
          </p:cNvPicPr>
          <p:nvPr/>
        </p:nvPicPr>
        <p:blipFill>
          <a:blip r:embed="rId2"/>
          <a:srcRect/>
          <a:stretch>
            <a:fillRect/>
          </a:stretch>
        </p:blipFill>
        <p:spPr bwMode="auto">
          <a:xfrm>
            <a:off x="0" y="1676400"/>
            <a:ext cx="3621583" cy="2428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Belgium follows Britain’s lead in the Industrial Revolution</a:t>
            </a:r>
          </a:p>
          <a:p>
            <a:r>
              <a:rPr lang="en-US" dirty="0" smtClean="0"/>
              <a:t>Germany, France and the United States shortly follow</a:t>
            </a:r>
          </a:p>
          <a:p>
            <a:r>
              <a:rPr lang="en-US" dirty="0" smtClean="0"/>
              <a:t>The United States eventually becomes the leading Industrial Power in the world</a:t>
            </a:r>
          </a:p>
          <a:p>
            <a:r>
              <a:rPr lang="en-US" dirty="0" smtClean="0"/>
              <a:t>Eastern nations did not Industrialize as fast as Western nations</a:t>
            </a:r>
          </a:p>
          <a:p>
            <a:r>
              <a:rPr lang="en-US" dirty="0" smtClean="0"/>
              <a:t>Russia eventually Industrializes after a long period of social and political unrest</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5122" name="Picture 2" descr="Image:US flag 35 stars.svg">
            <a:hlinkClick r:id="rId2"/>
          </p:cNvPr>
          <p:cNvPicPr>
            <a:picLocks noChangeAspect="1" noChangeArrowheads="1"/>
          </p:cNvPicPr>
          <p:nvPr/>
        </p:nvPicPr>
        <p:blipFill>
          <a:blip r:embed="rId3"/>
          <a:srcRect/>
          <a:stretch>
            <a:fillRect/>
          </a:stretch>
        </p:blipFill>
        <p:spPr bwMode="auto">
          <a:xfrm>
            <a:off x="0" y="1905000"/>
            <a:ext cx="3474720" cy="18288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Western Nations become dominant</a:t>
            </a:r>
          </a:p>
          <a:p>
            <a:r>
              <a:rPr lang="en-US" dirty="0" smtClean="0"/>
              <a:t>Companies began to hire scientists and researchers to make machines and products better</a:t>
            </a:r>
          </a:p>
          <a:p>
            <a:r>
              <a:rPr lang="en-US" dirty="0" smtClean="0"/>
              <a:t>Most nations measured their success based on the amount of steel they outputted</a:t>
            </a:r>
          </a:p>
          <a:p>
            <a:r>
              <a:rPr lang="en-US" dirty="0" smtClean="0"/>
              <a:t>Nations started to experiment with chemicals</a:t>
            </a:r>
          </a:p>
          <a:p>
            <a:pPr lvl="1"/>
            <a:r>
              <a:rPr lang="en-US" dirty="0" smtClean="0"/>
              <a:t>Alfred Nobel invents dynamite</a:t>
            </a:r>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4098" name="Picture 2" descr="http://wwp.greenwichmeantime.com/time-zone/usa/images/united-states-map.gif"/>
          <p:cNvPicPr>
            <a:picLocks noChangeAspect="1" noChangeArrowheads="1"/>
          </p:cNvPicPr>
          <p:nvPr/>
        </p:nvPicPr>
        <p:blipFill>
          <a:blip r:embed="rId2"/>
          <a:srcRect/>
          <a:stretch>
            <a:fillRect/>
          </a:stretch>
        </p:blipFill>
        <p:spPr bwMode="auto">
          <a:xfrm>
            <a:off x="0" y="1828800"/>
            <a:ext cx="3510126" cy="1990725"/>
          </a:xfrm>
          <a:prstGeom prst="rect">
            <a:avLst/>
          </a:prstGeom>
          <a:noFill/>
        </p:spPr>
      </p:pic>
      <p:pic>
        <p:nvPicPr>
          <p:cNvPr id="4100" name="Picture 4" descr="http://www1.istockphoto.com/file_thumbview_approve/2530991/1/istockphoto_2530991_dynamite_explosion_16k.jpg"/>
          <p:cNvPicPr>
            <a:picLocks noChangeAspect="1" noChangeArrowheads="1"/>
          </p:cNvPicPr>
          <p:nvPr/>
        </p:nvPicPr>
        <p:blipFill>
          <a:blip r:embed="rId3"/>
          <a:srcRect/>
          <a:stretch>
            <a:fillRect/>
          </a:stretch>
        </p:blipFill>
        <p:spPr bwMode="auto">
          <a:xfrm>
            <a:off x="0" y="4063192"/>
            <a:ext cx="3276600" cy="2204258"/>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In the Late 1800’s electricity replaced steam as the dominant source of Industrial power</a:t>
            </a:r>
          </a:p>
          <a:p>
            <a:pPr lvl="1"/>
            <a:r>
              <a:rPr lang="en-US" dirty="0" smtClean="0"/>
              <a:t>Alessandro Volta – creates first battery</a:t>
            </a:r>
          </a:p>
          <a:p>
            <a:pPr lvl="1"/>
            <a:r>
              <a:rPr lang="en-US" dirty="0" smtClean="0"/>
              <a:t>Michael Faraday – creates first dynamo (machine that generates electricity)</a:t>
            </a:r>
          </a:p>
          <a:p>
            <a:pPr lvl="1"/>
            <a:r>
              <a:rPr lang="en-US" dirty="0" smtClean="0"/>
              <a:t>Thomas Edison – creates first light bulb</a:t>
            </a:r>
          </a:p>
          <a:p>
            <a:r>
              <a:rPr lang="en-US" dirty="0" smtClean="0"/>
              <a:t>Electricity allowed factories to work after dark</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3074" name="Picture 2" descr="http://tbn0.google.com/images?q=tbn:bIfMSpWpxG3wCM:http://gallery.hd.org/_exhibits/light/_more2003/_more05/light-bulb-glowing-filament-light-blue-uncropped-3-AHD.jpg">
            <a:hlinkClick r:id="rId2"/>
          </p:cNvPr>
          <p:cNvPicPr>
            <a:picLocks noChangeAspect="1" noChangeArrowheads="1"/>
          </p:cNvPicPr>
          <p:nvPr/>
        </p:nvPicPr>
        <p:blipFill>
          <a:blip r:embed="rId3"/>
          <a:srcRect/>
          <a:stretch>
            <a:fillRect/>
          </a:stretch>
        </p:blipFill>
        <p:spPr bwMode="auto">
          <a:xfrm>
            <a:off x="0" y="1146150"/>
            <a:ext cx="1981200" cy="2340000"/>
          </a:xfrm>
          <a:prstGeom prst="rect">
            <a:avLst/>
          </a:prstGeom>
          <a:noFill/>
        </p:spPr>
      </p:pic>
      <p:pic>
        <p:nvPicPr>
          <p:cNvPr id="3076" name="Picture 4" descr="http://www.malaspina.com/jpg/faraday.jpg"/>
          <p:cNvPicPr>
            <a:picLocks noChangeAspect="1" noChangeArrowheads="1"/>
          </p:cNvPicPr>
          <p:nvPr/>
        </p:nvPicPr>
        <p:blipFill>
          <a:blip r:embed="rId4"/>
          <a:srcRect/>
          <a:stretch>
            <a:fillRect/>
          </a:stretch>
        </p:blipFill>
        <p:spPr bwMode="auto">
          <a:xfrm>
            <a:off x="0" y="3633959"/>
            <a:ext cx="2209800" cy="3224041"/>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Companies begin to design products with interchangeable parts</a:t>
            </a:r>
          </a:p>
          <a:p>
            <a:pPr lvl="1"/>
            <a:r>
              <a:rPr lang="en-US" dirty="0" smtClean="0"/>
              <a:t>Assembly Line created</a:t>
            </a:r>
          </a:p>
          <a:p>
            <a:pPr lvl="1"/>
            <a:r>
              <a:rPr lang="en-US" dirty="0" smtClean="0"/>
              <a:t>Both of these increased production</a:t>
            </a:r>
          </a:p>
          <a:p>
            <a:r>
              <a:rPr lang="en-US" dirty="0" smtClean="0"/>
              <a:t>Automobile Age begins</a:t>
            </a:r>
          </a:p>
          <a:p>
            <a:pPr lvl="1"/>
            <a:r>
              <a:rPr lang="en-US" dirty="0" smtClean="0"/>
              <a:t>Invented in Germany by </a:t>
            </a:r>
            <a:r>
              <a:rPr lang="en-US" dirty="0" err="1" smtClean="0"/>
              <a:t>Nikolaus</a:t>
            </a:r>
            <a:r>
              <a:rPr lang="en-US" dirty="0" smtClean="0"/>
              <a:t> Otto, Karl Benz and Gottlieb Daimler</a:t>
            </a:r>
          </a:p>
          <a:p>
            <a:pPr lvl="1"/>
            <a:r>
              <a:rPr lang="en-US" dirty="0" smtClean="0"/>
              <a:t>Improved upon by Henry Ford</a:t>
            </a:r>
          </a:p>
          <a:p>
            <a:pPr lvl="1"/>
            <a:r>
              <a:rPr lang="en-US" dirty="0" smtClean="0"/>
              <a:t>People laughed at these “horseless carriages”</a:t>
            </a:r>
          </a:p>
          <a:p>
            <a:r>
              <a:rPr lang="en-US" dirty="0" smtClean="0"/>
              <a:t>Assembly Line Activity</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2050" name="Picture 2" descr="http://cache.viewimages.com/xc/3224964.jpg?v=1&amp;c=ViewImages&amp;k=2&amp;d=27D044C0A019FA6C2605F134E65972D1A55A1E4F32AD3138"/>
          <p:cNvPicPr>
            <a:picLocks noChangeAspect="1" noChangeArrowheads="1"/>
          </p:cNvPicPr>
          <p:nvPr/>
        </p:nvPicPr>
        <p:blipFill>
          <a:blip r:embed="rId2"/>
          <a:srcRect/>
          <a:stretch>
            <a:fillRect/>
          </a:stretch>
        </p:blipFill>
        <p:spPr bwMode="auto">
          <a:xfrm>
            <a:off x="0" y="1447800"/>
            <a:ext cx="3466937" cy="2743199"/>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dissolv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dissolve">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143000"/>
            <a:ext cx="5715000" cy="5715000"/>
          </a:xfrm>
        </p:spPr>
        <p:txBody>
          <a:bodyPr/>
          <a:lstStyle/>
          <a:p>
            <a:r>
              <a:rPr lang="en-US" dirty="0" smtClean="0"/>
              <a:t>Conquest of the Air</a:t>
            </a:r>
          </a:p>
          <a:p>
            <a:pPr lvl="1"/>
            <a:r>
              <a:rPr lang="en-US" dirty="0" smtClean="0"/>
              <a:t>Orville and Wilbur Wright flew the “Kitty Hawk” in 1903</a:t>
            </a:r>
          </a:p>
          <a:p>
            <a:pPr lvl="1"/>
            <a:r>
              <a:rPr lang="en-US" dirty="0" smtClean="0"/>
              <a:t>Commercial flight begins in the 1920’s</a:t>
            </a:r>
          </a:p>
          <a:p>
            <a:r>
              <a:rPr lang="en-US" dirty="0" smtClean="0"/>
              <a:t>Rapid Communication</a:t>
            </a:r>
          </a:p>
          <a:p>
            <a:pPr lvl="1"/>
            <a:r>
              <a:rPr lang="en-US" dirty="0" smtClean="0"/>
              <a:t>Samuel Morse invents Morse code for telegraph - 1844</a:t>
            </a:r>
          </a:p>
          <a:p>
            <a:pPr lvl="1"/>
            <a:r>
              <a:rPr lang="en-US" dirty="0" smtClean="0"/>
              <a:t>Alexander Graham Bell invents the Telephone - 1876</a:t>
            </a:r>
          </a:p>
          <a:p>
            <a:pPr lvl="1"/>
            <a:r>
              <a:rPr lang="en-US" dirty="0" err="1" smtClean="0"/>
              <a:t>Guglielmo</a:t>
            </a:r>
            <a:r>
              <a:rPr lang="en-US" dirty="0" smtClean="0"/>
              <a:t> Marconi invents the radio - 1890</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43010" name="Picture 2" descr="http://images.google.com/url?q=http://artfiles.art.com/images/-/Wright-Brothers-Poster-C10098921.jpeg&amp;usg=AFQjCNHZW08SSzpNfUy_4GW4VU1FQFW3VQ"/>
          <p:cNvPicPr>
            <a:picLocks noChangeAspect="1" noChangeArrowheads="1"/>
          </p:cNvPicPr>
          <p:nvPr/>
        </p:nvPicPr>
        <p:blipFill>
          <a:blip r:embed="rId2"/>
          <a:srcRect/>
          <a:stretch>
            <a:fillRect/>
          </a:stretch>
        </p:blipFill>
        <p:spPr bwMode="auto">
          <a:xfrm>
            <a:off x="0" y="1143000"/>
            <a:ext cx="3190875"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143000"/>
            <a:ext cx="5715000" cy="5715000"/>
          </a:xfrm>
        </p:spPr>
        <p:txBody>
          <a:bodyPr/>
          <a:lstStyle/>
          <a:p>
            <a:r>
              <a:rPr lang="en-US" dirty="0" smtClean="0"/>
              <a:t>New Directions for Business</a:t>
            </a:r>
          </a:p>
          <a:p>
            <a:pPr lvl="1"/>
            <a:r>
              <a:rPr lang="en-US" dirty="0" smtClean="0"/>
              <a:t>Businesses began to sell stock</a:t>
            </a:r>
          </a:p>
          <a:p>
            <a:pPr lvl="1"/>
            <a:r>
              <a:rPr lang="en-US" dirty="0" smtClean="0"/>
              <a:t>Corporations begin to form</a:t>
            </a:r>
          </a:p>
          <a:p>
            <a:pPr lvl="1"/>
            <a:r>
              <a:rPr lang="en-US" dirty="0" smtClean="0"/>
              <a:t>A movement towards monopolies</a:t>
            </a:r>
          </a:p>
          <a:p>
            <a:pPr lvl="2"/>
            <a:r>
              <a:rPr lang="en-US" dirty="0" smtClean="0"/>
              <a:t>Monopolies buy everything they can and eliminate the competition</a:t>
            </a:r>
          </a:p>
          <a:p>
            <a:pPr lvl="2"/>
            <a:r>
              <a:rPr lang="en-US" dirty="0" smtClean="0"/>
              <a:t>Once the competition is gone they can raise the prices to any level they want</a:t>
            </a:r>
          </a:p>
          <a:p>
            <a:pPr lvl="1"/>
            <a:r>
              <a:rPr lang="en-US" dirty="0" smtClean="0"/>
              <a:t>Sometimes monopolies would form together to form a cartel</a:t>
            </a:r>
          </a:p>
          <a:p>
            <a:pPr lvl="1"/>
            <a:r>
              <a:rPr lang="en-US" dirty="0" smtClean="0"/>
              <a:t>Many call for regulation against monopolies and cartels</a:t>
            </a:r>
          </a:p>
          <a:p>
            <a:pPr lvl="1"/>
            <a:r>
              <a:rPr lang="en-US" dirty="0" smtClean="0"/>
              <a:t>In your binder write about your opinion of monopolies and cartels</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The Industrial Revolution Spreads</a:t>
            </a:r>
            <a:endParaRPr lang="en-US" dirty="0"/>
          </a:p>
        </p:txBody>
      </p:sp>
      <p:pic>
        <p:nvPicPr>
          <p:cNvPr id="41986" name="Picture 2" descr="http://blog.goldandoilstocks.com/uploaded_images/1987-stock-market-crash-picture-775501.JPG"/>
          <p:cNvPicPr>
            <a:picLocks noChangeAspect="1" noChangeArrowheads="1"/>
          </p:cNvPicPr>
          <p:nvPr/>
        </p:nvPicPr>
        <p:blipFill>
          <a:blip r:embed="rId2"/>
          <a:srcRect/>
          <a:stretch>
            <a:fillRect/>
          </a:stretch>
        </p:blipFill>
        <p:spPr bwMode="auto">
          <a:xfrm>
            <a:off x="0" y="1620078"/>
            <a:ext cx="3810000" cy="47045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143000"/>
            <a:ext cx="5715000" cy="5715000"/>
          </a:xfrm>
        </p:spPr>
        <p:txBody>
          <a:bodyPr/>
          <a:lstStyle/>
          <a:p>
            <a:r>
              <a:rPr lang="en-US" dirty="0" smtClean="0"/>
              <a:t>Between 1800 and 1900 the world population doubles</a:t>
            </a:r>
          </a:p>
          <a:p>
            <a:pPr lvl="1"/>
            <a:r>
              <a:rPr lang="en-US" dirty="0" smtClean="0"/>
              <a:t>This is not because families were larger</a:t>
            </a:r>
          </a:p>
          <a:p>
            <a:pPr lvl="1"/>
            <a:r>
              <a:rPr lang="en-US" dirty="0" smtClean="0"/>
              <a:t>It is because the death rate decreased</a:t>
            </a:r>
          </a:p>
          <a:p>
            <a:pPr lvl="2"/>
            <a:r>
              <a:rPr lang="en-US" dirty="0" smtClean="0"/>
              <a:t>People ate better and medical advances allowed for this</a:t>
            </a:r>
          </a:p>
          <a:p>
            <a:pPr lvl="1"/>
            <a:r>
              <a:rPr lang="en-US" dirty="0" smtClean="0"/>
              <a:t>Germ Theory</a:t>
            </a:r>
          </a:p>
          <a:p>
            <a:pPr lvl="2"/>
            <a:r>
              <a:rPr lang="en-US" dirty="0" smtClean="0"/>
              <a:t>Louis Pasteur discovered the link between germs and disease</a:t>
            </a:r>
          </a:p>
          <a:p>
            <a:pPr lvl="2"/>
            <a:r>
              <a:rPr lang="en-US" dirty="0" smtClean="0"/>
              <a:t>He also created vaccines for these germs and microbes</a:t>
            </a:r>
          </a:p>
          <a:p>
            <a:pPr lvl="2"/>
            <a:r>
              <a:rPr lang="en-US" dirty="0" smtClean="0"/>
              <a:t>Created the process of pasteurization – filtering milk</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The World of Cities</a:t>
            </a:r>
            <a:endParaRPr lang="en-US" dirty="0"/>
          </a:p>
        </p:txBody>
      </p:sp>
      <p:pic>
        <p:nvPicPr>
          <p:cNvPr id="4098" name="Picture 2" descr="http://www.victorpowell.com/illustration-images/med22-germs.jpg"/>
          <p:cNvPicPr>
            <a:picLocks noChangeAspect="1" noChangeArrowheads="1"/>
          </p:cNvPicPr>
          <p:nvPr/>
        </p:nvPicPr>
        <p:blipFill>
          <a:blip r:embed="rId2"/>
          <a:srcRect/>
          <a:stretch>
            <a:fillRect/>
          </a:stretch>
        </p:blipFill>
        <p:spPr bwMode="auto">
          <a:xfrm>
            <a:off x="0" y="1905000"/>
            <a:ext cx="3926053" cy="2658131"/>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143000"/>
            <a:ext cx="5715000" cy="5715000"/>
          </a:xfrm>
        </p:spPr>
        <p:txBody>
          <a:bodyPr/>
          <a:lstStyle/>
          <a:p>
            <a:r>
              <a:rPr lang="en-US" dirty="0" smtClean="0"/>
              <a:t>Florence Nightingale</a:t>
            </a:r>
          </a:p>
          <a:p>
            <a:pPr lvl="1"/>
            <a:r>
              <a:rPr lang="en-US" dirty="0" smtClean="0"/>
              <a:t>Cleaned up hospital conditions</a:t>
            </a:r>
          </a:p>
          <a:p>
            <a:r>
              <a:rPr lang="en-US" dirty="0" smtClean="0"/>
              <a:t>Urban Renewal</a:t>
            </a:r>
            <a:endParaRPr lang="en-US" dirty="0"/>
          </a:p>
          <a:p>
            <a:pPr lvl="1"/>
            <a:r>
              <a:rPr lang="en-US" dirty="0" smtClean="0"/>
              <a:t>Repairing the poor areas of cities</a:t>
            </a:r>
          </a:p>
          <a:p>
            <a:pPr lvl="1"/>
            <a:r>
              <a:rPr lang="en-US" dirty="0" smtClean="0"/>
              <a:t>Sidewalks, Sewers, Street Lights, Police &amp; Fire Departments, Clean Water</a:t>
            </a:r>
          </a:p>
          <a:p>
            <a:pPr lvl="1"/>
            <a:r>
              <a:rPr lang="en-US" dirty="0" smtClean="0"/>
              <a:t>Slums continued to exist in the poorest outskirts of cities</a:t>
            </a:r>
          </a:p>
          <a:p>
            <a:r>
              <a:rPr lang="en-US" dirty="0" smtClean="0"/>
              <a:t>Labor Unions</a:t>
            </a:r>
          </a:p>
          <a:p>
            <a:pPr lvl="1"/>
            <a:r>
              <a:rPr lang="en-US" dirty="0" smtClean="0"/>
              <a:t>Fought for workers rights</a:t>
            </a:r>
          </a:p>
          <a:p>
            <a:pPr lvl="1"/>
            <a:r>
              <a:rPr lang="en-US" dirty="0" smtClean="0"/>
              <a:t>Helped increase the standard of living</a:t>
            </a:r>
          </a:p>
        </p:txBody>
      </p:sp>
      <p:sp>
        <p:nvSpPr>
          <p:cNvPr id="3" name="Title 2"/>
          <p:cNvSpPr>
            <a:spLocks noGrp="1"/>
          </p:cNvSpPr>
          <p:nvPr>
            <p:ph type="title"/>
          </p:nvPr>
        </p:nvSpPr>
        <p:spPr>
          <a:xfrm>
            <a:off x="457200" y="0"/>
            <a:ext cx="8229600" cy="1143000"/>
          </a:xfrm>
        </p:spPr>
        <p:txBody>
          <a:bodyPr/>
          <a:lstStyle/>
          <a:p>
            <a:r>
              <a:rPr lang="en-US" dirty="0" smtClean="0"/>
              <a:t>The World of Cities</a:t>
            </a:r>
            <a:endParaRPr lang="en-US" dirty="0"/>
          </a:p>
        </p:txBody>
      </p:sp>
      <p:pic>
        <p:nvPicPr>
          <p:cNvPr id="2050" name="Picture 2" descr="http://www.dkimages.com/discover/previews/741/139342.JPG"/>
          <p:cNvPicPr>
            <a:picLocks noChangeAspect="1" noChangeArrowheads="1"/>
          </p:cNvPicPr>
          <p:nvPr/>
        </p:nvPicPr>
        <p:blipFill>
          <a:blip r:embed="rId2"/>
          <a:srcRect/>
          <a:stretch>
            <a:fillRect/>
          </a:stretch>
        </p:blipFill>
        <p:spPr bwMode="auto">
          <a:xfrm>
            <a:off x="0" y="838200"/>
            <a:ext cx="3601435" cy="2457450"/>
          </a:xfrm>
          <a:prstGeom prst="rect">
            <a:avLst/>
          </a:prstGeom>
          <a:noFill/>
        </p:spPr>
      </p:pic>
      <p:pic>
        <p:nvPicPr>
          <p:cNvPr id="5" name="Picture 2" descr="http://www.worth1000.com/entries/280500/280703JOqN_w.JPG"/>
          <p:cNvPicPr>
            <a:picLocks noChangeAspect="1" noChangeArrowheads="1"/>
          </p:cNvPicPr>
          <p:nvPr/>
        </p:nvPicPr>
        <p:blipFill>
          <a:blip r:embed="rId3"/>
          <a:srcRect/>
          <a:stretch>
            <a:fillRect/>
          </a:stretch>
        </p:blipFill>
        <p:spPr bwMode="auto">
          <a:xfrm>
            <a:off x="1" y="3352800"/>
            <a:ext cx="2765966" cy="3505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143000"/>
            <a:ext cx="5715000" cy="5715000"/>
          </a:xfrm>
        </p:spPr>
        <p:txBody>
          <a:bodyPr/>
          <a:lstStyle/>
          <a:p>
            <a:r>
              <a:rPr lang="en-US" dirty="0" smtClean="0"/>
              <a:t>A new social order</a:t>
            </a:r>
          </a:p>
          <a:p>
            <a:pPr lvl="1"/>
            <a:r>
              <a:rPr lang="en-US" dirty="0" smtClean="0"/>
              <a:t>For the first time in history the upper class included the self made rich</a:t>
            </a:r>
          </a:p>
          <a:p>
            <a:pPr lvl="1"/>
            <a:r>
              <a:rPr lang="en-US" dirty="0" smtClean="0"/>
              <a:t>Young people had more of a choice who they married</a:t>
            </a:r>
          </a:p>
          <a:p>
            <a:pPr lvl="1"/>
            <a:r>
              <a:rPr lang="en-US" dirty="0" smtClean="0"/>
              <a:t>The rights of women were promoted – woman’s suffrage</a:t>
            </a:r>
          </a:p>
          <a:p>
            <a:pPr lvl="1"/>
            <a:r>
              <a:rPr lang="en-US" dirty="0" smtClean="0"/>
              <a:t>Public education is promoted</a:t>
            </a:r>
          </a:p>
          <a:p>
            <a:pPr lvl="1"/>
            <a:r>
              <a:rPr lang="en-US" dirty="0" smtClean="0"/>
              <a:t>Higher education is promoted</a:t>
            </a:r>
          </a:p>
          <a:p>
            <a:pPr lvl="1"/>
            <a:r>
              <a:rPr lang="en-US" dirty="0" smtClean="0"/>
              <a:t>Charles Darwin – “The Origin of Species” – evolution</a:t>
            </a:r>
          </a:p>
          <a:p>
            <a:pPr lvl="1"/>
            <a:r>
              <a:rPr lang="en-US" dirty="0" smtClean="0"/>
              <a:t>Social Darwinism – survival of the fittest amongst people</a:t>
            </a:r>
          </a:p>
          <a:p>
            <a:pPr lvl="2"/>
            <a:r>
              <a:rPr lang="en-US" dirty="0" smtClean="0"/>
              <a:t>Helped encourage racism</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Changing Attitudes and Values</a:t>
            </a:r>
            <a:endParaRPr lang="en-US" dirty="0"/>
          </a:p>
        </p:txBody>
      </p:sp>
      <p:pic>
        <p:nvPicPr>
          <p:cNvPr id="1028" name="Picture 4" descr="http://www.saintjosephparish.org/images/Church/Old-ClassroomB2_md.jpg"/>
          <p:cNvPicPr>
            <a:picLocks noChangeAspect="1" noChangeArrowheads="1"/>
          </p:cNvPicPr>
          <p:nvPr/>
        </p:nvPicPr>
        <p:blipFill>
          <a:blip r:embed="rId2"/>
          <a:srcRect/>
          <a:stretch>
            <a:fillRect/>
          </a:stretch>
        </p:blipFill>
        <p:spPr bwMode="auto">
          <a:xfrm>
            <a:off x="0" y="1905000"/>
            <a:ext cx="3733800" cy="2761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rmAutofit/>
          </a:bodyPr>
          <a:lstStyle/>
          <a:p>
            <a:r>
              <a:rPr lang="en-US" dirty="0" smtClean="0"/>
              <a:t>Invention rapidly increased</a:t>
            </a:r>
          </a:p>
          <a:p>
            <a:pPr lvl="1"/>
            <a:r>
              <a:rPr lang="en-US" dirty="0" smtClean="0"/>
              <a:t>1855 – First anesthetic was used</a:t>
            </a:r>
          </a:p>
          <a:p>
            <a:pPr lvl="1"/>
            <a:r>
              <a:rPr lang="en-US" dirty="0" smtClean="0"/>
              <a:t>First sewing machine</a:t>
            </a:r>
          </a:p>
          <a:p>
            <a:pPr lvl="1"/>
            <a:r>
              <a:rPr lang="en-US" dirty="0" smtClean="0"/>
              <a:t>Antiseptic invented</a:t>
            </a:r>
          </a:p>
          <a:p>
            <a:pPr lvl="1"/>
            <a:r>
              <a:rPr lang="en-US" dirty="0" smtClean="0"/>
              <a:t>Steam Power invented – James Watt</a:t>
            </a:r>
          </a:p>
          <a:p>
            <a:pPr lvl="1"/>
            <a:r>
              <a:rPr lang="en-US" dirty="0" smtClean="0"/>
              <a:t>Steam Engine invented</a:t>
            </a:r>
          </a:p>
          <a:p>
            <a:pPr lvl="1"/>
            <a:r>
              <a:rPr lang="en-US" dirty="0" smtClean="0"/>
              <a:t>Cotton Gin invented</a:t>
            </a:r>
          </a:p>
          <a:p>
            <a:pPr lvl="1"/>
            <a:r>
              <a:rPr lang="en-US" dirty="0" smtClean="0"/>
              <a:t>Skyscrapers invented</a:t>
            </a:r>
          </a:p>
          <a:p>
            <a:pPr lvl="1"/>
            <a:r>
              <a:rPr lang="en-US" dirty="0" smtClean="0"/>
              <a:t>Steelworks invented</a:t>
            </a:r>
          </a:p>
          <a:p>
            <a:r>
              <a:rPr lang="en-US" dirty="0" smtClean="0"/>
              <a:t>Industrial age led to travel by train or steamship</a:t>
            </a:r>
          </a:p>
          <a:p>
            <a:r>
              <a:rPr lang="en-US" dirty="0" smtClean="0"/>
              <a:t>People could communicate through the telegraph</a:t>
            </a:r>
          </a:p>
          <a:p>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t>Dawn of the Industrial Age</a:t>
            </a:r>
            <a:endParaRPr lang="en-US" dirty="0"/>
          </a:p>
        </p:txBody>
      </p:sp>
      <p:pic>
        <p:nvPicPr>
          <p:cNvPr id="35842" name="Picture 2" descr="http://indiana-transit-museum.visit-indianapolis.com/steam-engine-587.jpg"/>
          <p:cNvPicPr>
            <a:picLocks noChangeAspect="1" noChangeArrowheads="1"/>
          </p:cNvPicPr>
          <p:nvPr/>
        </p:nvPicPr>
        <p:blipFill>
          <a:blip r:embed="rId2"/>
          <a:srcRect/>
          <a:stretch>
            <a:fillRect/>
          </a:stretch>
        </p:blipFill>
        <p:spPr bwMode="auto">
          <a:xfrm>
            <a:off x="0" y="2012194"/>
            <a:ext cx="3276600" cy="24264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A New Agricultural Revolution</a:t>
            </a:r>
          </a:p>
          <a:p>
            <a:pPr lvl="1"/>
            <a:r>
              <a:rPr lang="en-US" dirty="0" smtClean="0"/>
              <a:t>Created dikes</a:t>
            </a:r>
          </a:p>
          <a:p>
            <a:pPr lvl="1"/>
            <a:r>
              <a:rPr lang="en-US" dirty="0" smtClean="0"/>
              <a:t>Used fertilizer</a:t>
            </a:r>
          </a:p>
          <a:p>
            <a:pPr lvl="1"/>
            <a:r>
              <a:rPr lang="en-US" dirty="0" smtClean="0"/>
              <a:t>Studied the soil and used crop rotation</a:t>
            </a:r>
          </a:p>
          <a:p>
            <a:pPr lvl="1"/>
            <a:r>
              <a:rPr lang="en-US" dirty="0" smtClean="0"/>
              <a:t>Created the seed drill</a:t>
            </a:r>
          </a:p>
          <a:p>
            <a:pPr lvl="1"/>
            <a:r>
              <a:rPr lang="en-US" dirty="0" smtClean="0"/>
              <a:t>Industrialization required fewer workers = higher profits</a:t>
            </a:r>
          </a:p>
          <a:p>
            <a:pPr lvl="1"/>
            <a:r>
              <a:rPr lang="en-US" dirty="0" smtClean="0"/>
              <a:t>Most village farmers were put out of business</a:t>
            </a:r>
          </a:p>
          <a:p>
            <a:pPr lvl="2"/>
            <a:r>
              <a:rPr lang="en-US" dirty="0" smtClean="0"/>
              <a:t>They moved to the cities to look for work</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Dawn of the Industrial Age</a:t>
            </a:r>
            <a:endParaRPr lang="en-US" dirty="0"/>
          </a:p>
        </p:txBody>
      </p:sp>
      <p:pic>
        <p:nvPicPr>
          <p:cNvPr id="34818" name="Picture 2" descr="http://www.uncp.edu/home/rwb/agriculture_england.jpg"/>
          <p:cNvPicPr>
            <a:picLocks noChangeAspect="1" noChangeArrowheads="1"/>
          </p:cNvPicPr>
          <p:nvPr/>
        </p:nvPicPr>
        <p:blipFill>
          <a:blip r:embed="rId2"/>
          <a:srcRect/>
          <a:stretch>
            <a:fillRect/>
          </a:stretch>
        </p:blipFill>
        <p:spPr bwMode="auto">
          <a:xfrm>
            <a:off x="0" y="1447800"/>
            <a:ext cx="3378714" cy="2505075"/>
          </a:xfrm>
          <a:prstGeom prst="rect">
            <a:avLst/>
          </a:prstGeom>
          <a:noFill/>
        </p:spPr>
      </p:pic>
      <p:pic>
        <p:nvPicPr>
          <p:cNvPr id="34820" name="Picture 4" descr="http://execdeanagriculture.rutgers.edu/photos/menendeztour2006/Indian-Bean-Plants.jpg"/>
          <p:cNvPicPr>
            <a:picLocks noChangeAspect="1" noChangeArrowheads="1"/>
          </p:cNvPicPr>
          <p:nvPr/>
        </p:nvPicPr>
        <p:blipFill>
          <a:blip r:embed="rId3"/>
          <a:srcRect/>
          <a:stretch>
            <a:fillRect/>
          </a:stretch>
        </p:blipFill>
        <p:spPr bwMode="auto">
          <a:xfrm>
            <a:off x="0" y="4339675"/>
            <a:ext cx="3352800" cy="251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Unprecedented growth</a:t>
            </a:r>
          </a:p>
          <a:p>
            <a:pPr lvl="1"/>
            <a:r>
              <a:rPr lang="en-US" dirty="0" smtClean="0"/>
              <a:t>Population of Britain grew from 5 to 9 million</a:t>
            </a:r>
          </a:p>
          <a:p>
            <a:pPr lvl="1"/>
            <a:r>
              <a:rPr lang="en-US" dirty="0" smtClean="0"/>
              <a:t>Population of Europe grew from 120 to 190 million</a:t>
            </a:r>
          </a:p>
          <a:p>
            <a:r>
              <a:rPr lang="en-US" dirty="0" smtClean="0"/>
              <a:t>Improved energy</a:t>
            </a:r>
          </a:p>
          <a:p>
            <a:pPr lvl="1"/>
            <a:r>
              <a:rPr lang="en-US" dirty="0" smtClean="0"/>
              <a:t>Water mills</a:t>
            </a:r>
          </a:p>
          <a:p>
            <a:pPr lvl="1"/>
            <a:r>
              <a:rPr lang="en-US" dirty="0" smtClean="0"/>
              <a:t>Windmills</a:t>
            </a:r>
          </a:p>
          <a:p>
            <a:pPr lvl="1"/>
            <a:r>
              <a:rPr lang="en-US" dirty="0" smtClean="0"/>
              <a:t>Coal</a:t>
            </a:r>
          </a:p>
          <a:p>
            <a:r>
              <a:rPr lang="en-US" dirty="0" smtClean="0"/>
              <a:t>Improved Iron</a:t>
            </a:r>
          </a:p>
          <a:p>
            <a:pPr lvl="1"/>
            <a:r>
              <a:rPr lang="en-US" dirty="0" smtClean="0"/>
              <a:t>Smelt Iron – separates iron from it’s ore</a:t>
            </a:r>
          </a:p>
          <a:p>
            <a:pPr lvl="1"/>
            <a:r>
              <a:rPr lang="en-US" dirty="0" smtClean="0"/>
              <a:t>Led to high quality iron</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Dawn of the Industrial Age</a:t>
            </a:r>
            <a:endParaRPr lang="en-US" dirty="0"/>
          </a:p>
        </p:txBody>
      </p:sp>
      <p:pic>
        <p:nvPicPr>
          <p:cNvPr id="33794" name="Picture 2" descr="http://www.pancrack.tv/images/subject%20history/ironworker.jpg"/>
          <p:cNvPicPr>
            <a:picLocks noChangeAspect="1" noChangeArrowheads="1"/>
          </p:cNvPicPr>
          <p:nvPr/>
        </p:nvPicPr>
        <p:blipFill>
          <a:blip r:embed="rId2"/>
          <a:srcRect/>
          <a:stretch>
            <a:fillRect/>
          </a:stretch>
        </p:blipFill>
        <p:spPr bwMode="auto">
          <a:xfrm>
            <a:off x="0" y="2446528"/>
            <a:ext cx="3505200" cy="2430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Britain is the first country to industrialize – Why?</a:t>
            </a:r>
          </a:p>
          <a:p>
            <a:pPr lvl="1"/>
            <a:r>
              <a:rPr lang="en-US" dirty="0" smtClean="0"/>
              <a:t>Resources – Large supplies of coal and iron – large working force</a:t>
            </a:r>
          </a:p>
          <a:p>
            <a:pPr lvl="1"/>
            <a:r>
              <a:rPr lang="en-US" dirty="0" smtClean="0"/>
              <a:t>New Technology – Plenty of skilled mechanics who were eager to meet growing demand for new inventions</a:t>
            </a:r>
          </a:p>
          <a:p>
            <a:pPr lvl="1"/>
            <a:r>
              <a:rPr lang="en-US" dirty="0" smtClean="0"/>
              <a:t>Economic Conditions – Britain was wealthy and looking for new ventures</a:t>
            </a:r>
          </a:p>
          <a:p>
            <a:pPr lvl="1"/>
            <a:r>
              <a:rPr lang="en-US" dirty="0" smtClean="0"/>
              <a:t>Political and Social Conditions – Stable government where taking economic chances was encouraged</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Britain Leads the Way</a:t>
            </a:r>
            <a:endParaRPr lang="en-US" dirty="0"/>
          </a:p>
        </p:txBody>
      </p:sp>
      <p:pic>
        <p:nvPicPr>
          <p:cNvPr id="32770" name="Picture 2" descr="http://www.mapsofworld.com/images/world-countries-flags/britain.gif"/>
          <p:cNvPicPr>
            <a:picLocks noChangeAspect="1" noChangeArrowheads="1"/>
          </p:cNvPicPr>
          <p:nvPr/>
        </p:nvPicPr>
        <p:blipFill>
          <a:blip r:embed="rId2"/>
          <a:srcRect/>
          <a:stretch>
            <a:fillRect/>
          </a:stretch>
        </p:blipFill>
        <p:spPr bwMode="auto">
          <a:xfrm>
            <a:off x="-228600" y="1716617"/>
            <a:ext cx="4038600" cy="31411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Changes in the Textile Industry</a:t>
            </a:r>
          </a:p>
          <a:p>
            <a:pPr lvl="1"/>
            <a:r>
              <a:rPr lang="en-US" dirty="0" smtClean="0"/>
              <a:t>Cloth from India became very popular</a:t>
            </a:r>
          </a:p>
          <a:p>
            <a:pPr lvl="1"/>
            <a:r>
              <a:rPr lang="en-US" dirty="0" smtClean="0"/>
              <a:t>Increased demand for cloth in Britain</a:t>
            </a:r>
          </a:p>
          <a:p>
            <a:pPr lvl="1"/>
            <a:r>
              <a:rPr lang="en-US" dirty="0" smtClean="0"/>
              <a:t>Spinning Jenny invented in 1764</a:t>
            </a:r>
          </a:p>
          <a:p>
            <a:pPr lvl="2"/>
            <a:r>
              <a:rPr lang="en-US" dirty="0" smtClean="0"/>
              <a:t>Increased cloth production 10 fold</a:t>
            </a:r>
          </a:p>
          <a:p>
            <a:pPr lvl="1"/>
            <a:r>
              <a:rPr lang="en-US" dirty="0" smtClean="0"/>
              <a:t>First Factories – places that brought together workers and machines to produce large quantities of goods</a:t>
            </a:r>
          </a:p>
          <a:p>
            <a:pPr lvl="1"/>
            <a:r>
              <a:rPr lang="en-US" dirty="0" smtClean="0"/>
              <a:t>More production = more money</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Britain Leads the Way</a:t>
            </a:r>
            <a:endParaRPr lang="en-US" dirty="0"/>
          </a:p>
        </p:txBody>
      </p:sp>
      <p:pic>
        <p:nvPicPr>
          <p:cNvPr id="31746" name="Picture 2" descr="http://www.ccm.ece.vt.edu/etextiles/images/loom/Loom.jpg"/>
          <p:cNvPicPr>
            <a:picLocks noChangeAspect="1" noChangeArrowheads="1"/>
          </p:cNvPicPr>
          <p:nvPr/>
        </p:nvPicPr>
        <p:blipFill>
          <a:blip r:embed="rId2" cstate="print"/>
          <a:srcRect/>
          <a:stretch>
            <a:fillRect/>
          </a:stretch>
        </p:blipFill>
        <p:spPr bwMode="auto">
          <a:xfrm>
            <a:off x="0" y="1752600"/>
            <a:ext cx="381910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noAutofit/>
          </a:bodyPr>
          <a:lstStyle/>
          <a:p>
            <a:pPr marL="365760" lvl="1" indent="-256032">
              <a:spcBef>
                <a:spcPts val="400"/>
              </a:spcBef>
              <a:buSzPct val="68000"/>
              <a:buFont typeface="Wingdings 3"/>
              <a:buChar char=""/>
            </a:pPr>
            <a:r>
              <a:rPr lang="en-US" sz="2800" dirty="0" smtClean="0"/>
              <a:t>Revolution in Transportation</a:t>
            </a:r>
          </a:p>
          <a:p>
            <a:pPr marL="603504" lvl="2" indent="-256032">
              <a:spcBef>
                <a:spcPts val="400"/>
              </a:spcBef>
              <a:buSzPct val="68000"/>
              <a:buFont typeface="Wingdings 3"/>
              <a:buChar char=""/>
            </a:pPr>
            <a:r>
              <a:rPr lang="en-US" sz="2800" dirty="0" smtClean="0"/>
              <a:t>On Land</a:t>
            </a:r>
          </a:p>
          <a:p>
            <a:pPr marL="886968" lvl="3" indent="-256032">
              <a:spcBef>
                <a:spcPts val="400"/>
              </a:spcBef>
              <a:buSzPct val="68000"/>
              <a:buFont typeface="Wingdings 3"/>
              <a:buChar char=""/>
            </a:pPr>
            <a:r>
              <a:rPr lang="en-US" sz="2400" dirty="0" smtClean="0"/>
              <a:t>Steam locomotive &amp; railroads</a:t>
            </a:r>
          </a:p>
          <a:p>
            <a:pPr marL="886968" lvl="3" indent="-256032">
              <a:spcBef>
                <a:spcPts val="400"/>
              </a:spcBef>
              <a:buSzPct val="68000"/>
              <a:buFont typeface="Wingdings 3"/>
              <a:buChar char=""/>
            </a:pPr>
            <a:r>
              <a:rPr lang="en-US" sz="2400" dirty="0" smtClean="0"/>
              <a:t>Railroads made shipping goods very easy</a:t>
            </a:r>
          </a:p>
          <a:p>
            <a:pPr marL="886968" lvl="3" indent="-256032">
              <a:spcBef>
                <a:spcPts val="400"/>
              </a:spcBef>
              <a:buSzPct val="68000"/>
              <a:buFont typeface="Wingdings 3"/>
              <a:buChar char=""/>
            </a:pPr>
            <a:r>
              <a:rPr lang="en-US" sz="2400" dirty="0" smtClean="0"/>
              <a:t>Turnpikes – roads built by capitalists – charged money to use</a:t>
            </a:r>
          </a:p>
          <a:p>
            <a:pPr marL="603504" lvl="2" indent="-256032">
              <a:spcBef>
                <a:spcPts val="400"/>
              </a:spcBef>
              <a:buSzPct val="68000"/>
              <a:buFont typeface="Wingdings 3"/>
              <a:buChar char=""/>
            </a:pPr>
            <a:r>
              <a:rPr lang="en-US" sz="2800" dirty="0" smtClean="0"/>
              <a:t>On Sea</a:t>
            </a:r>
          </a:p>
          <a:p>
            <a:pPr marL="886968" lvl="3" indent="-256032">
              <a:spcBef>
                <a:spcPts val="400"/>
              </a:spcBef>
              <a:buSzPct val="68000"/>
              <a:buFont typeface="Wingdings 3"/>
              <a:buChar char=""/>
            </a:pPr>
            <a:r>
              <a:rPr lang="en-US" sz="2400" dirty="0" smtClean="0"/>
              <a:t>Steamboat</a:t>
            </a:r>
          </a:p>
          <a:p>
            <a:pPr marL="886968" lvl="3" indent="-256032">
              <a:spcBef>
                <a:spcPts val="400"/>
              </a:spcBef>
              <a:buSzPct val="68000"/>
              <a:buFont typeface="Wingdings 3"/>
              <a:buChar char=""/>
            </a:pPr>
            <a:r>
              <a:rPr lang="en-US" sz="2400" dirty="0" smtClean="0"/>
              <a:t>Steam freighters</a:t>
            </a:r>
          </a:p>
          <a:p>
            <a:pPr marL="1115568" lvl="4" indent="-256032">
              <a:spcBef>
                <a:spcPts val="400"/>
              </a:spcBef>
              <a:buSzPct val="68000"/>
              <a:buFont typeface="Wingdings 3"/>
              <a:buChar char=""/>
            </a:pPr>
            <a:r>
              <a:rPr lang="en-US" sz="2400" dirty="0" smtClean="0"/>
              <a:t>Could carry 10 to 20 times the amount of cargo that a wooden ship could carry</a:t>
            </a:r>
          </a:p>
        </p:txBody>
      </p:sp>
      <p:sp>
        <p:nvSpPr>
          <p:cNvPr id="3" name="Title 2"/>
          <p:cNvSpPr>
            <a:spLocks noGrp="1"/>
          </p:cNvSpPr>
          <p:nvPr>
            <p:ph type="title"/>
          </p:nvPr>
        </p:nvSpPr>
        <p:spPr>
          <a:xfrm>
            <a:off x="457200" y="0"/>
            <a:ext cx="8229600" cy="1143000"/>
          </a:xfrm>
        </p:spPr>
        <p:txBody>
          <a:bodyPr/>
          <a:lstStyle/>
          <a:p>
            <a:r>
              <a:rPr lang="en-US" dirty="0" smtClean="0"/>
              <a:t>Britain Leads the Way</a:t>
            </a:r>
            <a:endParaRPr lang="en-US" dirty="0"/>
          </a:p>
        </p:txBody>
      </p:sp>
      <p:pic>
        <p:nvPicPr>
          <p:cNvPr id="30722" name="Picture 2" descr="http://www.history.navy.mil/photos/images/h93000/h93836.jpg"/>
          <p:cNvPicPr>
            <a:picLocks noChangeAspect="1" noChangeArrowheads="1"/>
          </p:cNvPicPr>
          <p:nvPr/>
        </p:nvPicPr>
        <p:blipFill>
          <a:blip r:embed="rId2"/>
          <a:srcRect/>
          <a:stretch>
            <a:fillRect/>
          </a:stretch>
        </p:blipFill>
        <p:spPr bwMode="auto">
          <a:xfrm>
            <a:off x="0" y="2463885"/>
            <a:ext cx="3733800" cy="2346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143000"/>
            <a:ext cx="5791200" cy="5715000"/>
          </a:xfrm>
        </p:spPr>
        <p:txBody>
          <a:bodyPr/>
          <a:lstStyle/>
          <a:p>
            <a:r>
              <a:rPr lang="en-US" dirty="0" smtClean="0"/>
              <a:t>Urbanization – Movement of people to cities</a:t>
            </a:r>
          </a:p>
          <a:p>
            <a:r>
              <a:rPr lang="en-US" dirty="0" smtClean="0"/>
              <a:t>Changes in farming, soaring population growth and increase in demand for workers led to Urbanization</a:t>
            </a:r>
          </a:p>
          <a:p>
            <a:r>
              <a:rPr lang="en-US" dirty="0" smtClean="0"/>
              <a:t>Air became polluted in industrialized cities</a:t>
            </a:r>
          </a:p>
          <a:p>
            <a:r>
              <a:rPr lang="en-US" dirty="0" smtClean="0"/>
              <a:t>Many workers were packed into tenements (small apartments)</a:t>
            </a:r>
          </a:p>
          <a:p>
            <a:r>
              <a:rPr lang="en-US" dirty="0" smtClean="0"/>
              <a:t>Living conditions for workers were terrible</a:t>
            </a:r>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Hardships of Early Industrial Life</a:t>
            </a:r>
            <a:endParaRPr lang="en-US" dirty="0"/>
          </a:p>
        </p:txBody>
      </p:sp>
      <p:pic>
        <p:nvPicPr>
          <p:cNvPr id="7170" name="Picture 2" descr="http://cache.eb.com/eb/image?id=19516&amp;rendTypeId=4"/>
          <p:cNvPicPr>
            <a:picLocks noChangeAspect="1" noChangeArrowheads="1"/>
          </p:cNvPicPr>
          <p:nvPr/>
        </p:nvPicPr>
        <p:blipFill>
          <a:blip r:embed="rId2"/>
          <a:srcRect/>
          <a:stretch>
            <a:fillRect/>
          </a:stretch>
        </p:blipFill>
        <p:spPr bwMode="auto">
          <a:xfrm>
            <a:off x="0" y="1905000"/>
            <a:ext cx="3571875" cy="28575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3919</TotalTime>
  <Words>1627</Words>
  <Application>Microsoft Macintosh PowerPoint</Application>
  <PresentationFormat>On-screen Show (4:3)</PresentationFormat>
  <Paragraphs>234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Lucida Sans Unicode</vt:lpstr>
      <vt:lpstr>Verdana</vt:lpstr>
      <vt:lpstr>Wingdings 2</vt:lpstr>
      <vt:lpstr>Wingdings 3</vt:lpstr>
      <vt:lpstr>Concourse</vt:lpstr>
      <vt:lpstr>The Industrial Revolution</vt:lpstr>
      <vt:lpstr>Dawn of the Industrial Age</vt:lpstr>
      <vt:lpstr>Dawn of the Industrial Age</vt:lpstr>
      <vt:lpstr>Dawn of the Industrial Age</vt:lpstr>
      <vt:lpstr>Dawn of the Industrial Age</vt:lpstr>
      <vt:lpstr>Britain Leads the Way</vt:lpstr>
      <vt:lpstr>Britain Leads the Way</vt:lpstr>
      <vt:lpstr>Britain Leads the Way</vt:lpstr>
      <vt:lpstr>Hardships of Early Industrial Life</vt:lpstr>
      <vt:lpstr>Hardships of Early Industrial Life</vt:lpstr>
      <vt:lpstr>Hardships of Early Industrial Life</vt:lpstr>
      <vt:lpstr>Hardships of Early Industrial Life</vt:lpstr>
      <vt:lpstr>Hardships of Early Industrial Life</vt:lpstr>
      <vt:lpstr>Hardships of Early Industrial Life</vt:lpstr>
      <vt:lpstr>Hardships of Early Industrial Life</vt:lpstr>
      <vt:lpstr>New Ways of Thinking</vt:lpstr>
      <vt:lpstr>New Ways of Thinking</vt:lpstr>
      <vt:lpstr>New Ways of Thinking</vt:lpstr>
      <vt:lpstr>New Ways of Thinking</vt:lpstr>
      <vt:lpstr>The Industrial Revolution Spreads</vt:lpstr>
      <vt:lpstr>The Industrial Revolution Spreads</vt:lpstr>
      <vt:lpstr>The Industrial Revolution Spreads</vt:lpstr>
      <vt:lpstr>The Industrial Revolution Spreads</vt:lpstr>
      <vt:lpstr>The Industrial Revolution Spreads</vt:lpstr>
      <vt:lpstr>The Industrial Revolution Spreads</vt:lpstr>
      <vt:lpstr>The World of Cities</vt:lpstr>
      <vt:lpstr>The World of Cities</vt:lpstr>
      <vt:lpstr>Changing Attitudes and Values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Donald Cook</dc:creator>
  <cp:lastModifiedBy>Microsoft Office User</cp:lastModifiedBy>
  <cp:revision>159</cp:revision>
  <cp:lastPrinted>2009-12-15T22:32:47Z</cp:lastPrinted>
  <dcterms:created xsi:type="dcterms:W3CDTF">2009-12-15T16:30:58Z</dcterms:created>
  <dcterms:modified xsi:type="dcterms:W3CDTF">2016-11-07T17:11:12Z</dcterms:modified>
</cp:coreProperties>
</file>